
<file path=[Content_Types].xml><?xml version="1.0" encoding="utf-8"?>
<Types xmlns="http://schemas.openxmlformats.org/package/2006/content-types">
  <Default Extension="png" ContentType="image/png"/>
  <Default Extension="jfif" ContentType="image/jpeg"/>
  <Default Extension="jpeg" ContentType="image/jpeg"/>
  <Default Extension="webp"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0.jpg" ContentType="image/png"/>
  <Override PartName="/ppt/media/image2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9"/>
  </p:handoutMasterIdLst>
  <p:sldIdLst>
    <p:sldId id="256" r:id="rId2"/>
    <p:sldId id="257" r:id="rId3"/>
    <p:sldId id="411" r:id="rId4"/>
    <p:sldId id="258" r:id="rId5"/>
    <p:sldId id="378" r:id="rId6"/>
    <p:sldId id="391" r:id="rId7"/>
    <p:sldId id="392" r:id="rId8"/>
    <p:sldId id="393" r:id="rId9"/>
    <p:sldId id="394" r:id="rId10"/>
    <p:sldId id="379" r:id="rId11"/>
    <p:sldId id="412" r:id="rId12"/>
    <p:sldId id="402" r:id="rId13"/>
    <p:sldId id="405" r:id="rId14"/>
    <p:sldId id="403" r:id="rId15"/>
    <p:sldId id="404" r:id="rId16"/>
    <p:sldId id="406" r:id="rId17"/>
    <p:sldId id="408" r:id="rId18"/>
    <p:sldId id="409" r:id="rId19"/>
    <p:sldId id="396" r:id="rId20"/>
    <p:sldId id="397" r:id="rId21"/>
    <p:sldId id="410" r:id="rId22"/>
    <p:sldId id="418" r:id="rId23"/>
    <p:sldId id="398" r:id="rId24"/>
    <p:sldId id="399" r:id="rId25"/>
    <p:sldId id="413" r:id="rId26"/>
    <p:sldId id="400" r:id="rId27"/>
    <p:sldId id="414" r:id="rId28"/>
    <p:sldId id="415" r:id="rId29"/>
    <p:sldId id="416" r:id="rId30"/>
    <p:sldId id="417" r:id="rId31"/>
    <p:sldId id="419" r:id="rId32"/>
    <p:sldId id="420" r:id="rId33"/>
    <p:sldId id="421" r:id="rId34"/>
    <p:sldId id="422" r:id="rId35"/>
    <p:sldId id="423" r:id="rId36"/>
    <p:sldId id="424" r:id="rId37"/>
    <p:sldId id="401" r:id="rId38"/>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660033"/>
    <a:srgbClr val="660066"/>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94434" autoAdjust="0"/>
  </p:normalViewPr>
  <p:slideViewPr>
    <p:cSldViewPr snapToGrid="0">
      <p:cViewPr varScale="1">
        <p:scale>
          <a:sx n="84" d="100"/>
          <a:sy n="84" d="100"/>
        </p:scale>
        <p:origin x="27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B7C9C-259D-46AD-9784-264537A93E30}"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1A849204-B2BB-457E-B968-CA86DE336AEE}">
      <dgm:prSet phldrT="[Text]" custT="1"/>
      <dgm:spPr>
        <a:solidFill>
          <a:schemeClr val="bg2">
            <a:lumMod val="10000"/>
          </a:schemeClr>
        </a:solidFill>
      </dgm:spPr>
      <dgm:t>
        <a:bodyPr/>
        <a:lstStyle/>
        <a:p>
          <a:r>
            <a:rPr lang="en-US" sz="3200" b="1" dirty="0" smtClean="0">
              <a:latin typeface="Times New Roman" panose="02020603050405020304" pitchFamily="18" charset="0"/>
              <a:cs typeface="Times New Roman" panose="02020603050405020304" pitchFamily="18" charset="0"/>
            </a:rPr>
            <a:t>Đ</a:t>
          </a:r>
          <a:r>
            <a:rPr lang="vi-VN" sz="3200" b="1" dirty="0" smtClean="0">
              <a:latin typeface="Times New Roman" panose="02020603050405020304" pitchFamily="18" charset="0"/>
              <a:cs typeface="Times New Roman" panose="02020603050405020304" pitchFamily="18" charset="0"/>
            </a:rPr>
            <a:t>ịnh nghĩa đuối nước</a:t>
          </a:r>
          <a:endParaRPr lang="en-US" sz="3200" b="1" dirty="0">
            <a:latin typeface="Times New Roman" panose="02020603050405020304" pitchFamily="18" charset="0"/>
            <a:cs typeface="Times New Roman" panose="02020603050405020304" pitchFamily="18" charset="0"/>
          </a:endParaRPr>
        </a:p>
      </dgm:t>
    </dgm:pt>
    <dgm:pt modelId="{735DE854-CFD3-4340-BD72-36F2268D51B9}" type="parTrans" cxnId="{63AAC56F-3578-4C72-8E57-11025EB4FFC4}">
      <dgm:prSet/>
      <dgm:spPr/>
      <dgm:t>
        <a:bodyPr/>
        <a:lstStyle/>
        <a:p>
          <a:endParaRPr lang="en-US" sz="3200" b="1">
            <a:latin typeface="Times New Roman" panose="02020603050405020304" pitchFamily="18" charset="0"/>
            <a:cs typeface="Times New Roman" panose="02020603050405020304" pitchFamily="18" charset="0"/>
          </a:endParaRPr>
        </a:p>
      </dgm:t>
    </dgm:pt>
    <dgm:pt modelId="{A25DCAE0-17A7-4A2E-A836-23772D8E4F44}" type="sibTrans" cxnId="{63AAC56F-3578-4C72-8E57-11025EB4FFC4}">
      <dgm:prSet/>
      <dgm:spPr/>
      <dgm:t>
        <a:bodyPr/>
        <a:lstStyle/>
        <a:p>
          <a:endParaRPr lang="en-US" sz="3200" b="1">
            <a:latin typeface="Times New Roman" panose="02020603050405020304" pitchFamily="18" charset="0"/>
            <a:cs typeface="Times New Roman" panose="02020603050405020304" pitchFamily="18" charset="0"/>
          </a:endParaRPr>
        </a:p>
      </dgm:t>
    </dgm:pt>
    <dgm:pt modelId="{0098BF87-78A5-42D7-988A-EA22E20249DD}">
      <dgm:prSet phldrT="[Text]" custT="1"/>
      <dgm:spPr>
        <a:solidFill>
          <a:srgbClr val="C00000"/>
        </a:solidFill>
      </dgm:spPr>
      <dgm:t>
        <a:bodyPr/>
        <a:lstStyle/>
        <a:p>
          <a:r>
            <a:rPr lang="vi-VN" sz="3200" b="1" dirty="0" smtClean="0">
              <a:latin typeface="Times New Roman" panose="02020603050405020304" pitchFamily="18" charset="0"/>
              <a:cs typeface="Times New Roman" panose="02020603050405020304" pitchFamily="18" charset="0"/>
            </a:rPr>
            <a:t>Xử trí cấp cứu ban đầu</a:t>
          </a:r>
          <a:endParaRPr lang="en-US" sz="3200" b="1" dirty="0">
            <a:latin typeface="Times New Roman" panose="02020603050405020304" pitchFamily="18" charset="0"/>
            <a:cs typeface="Times New Roman" panose="02020603050405020304" pitchFamily="18" charset="0"/>
          </a:endParaRPr>
        </a:p>
      </dgm:t>
    </dgm:pt>
    <dgm:pt modelId="{30ACF732-3BF4-4BF4-AAE8-07A3478117F2}" type="parTrans" cxnId="{1EEED7A9-1440-457D-829B-95D0CDD5F4DC}">
      <dgm:prSet/>
      <dgm:spPr/>
      <dgm:t>
        <a:bodyPr/>
        <a:lstStyle/>
        <a:p>
          <a:endParaRPr lang="en-US" sz="3200" b="1">
            <a:latin typeface="Times New Roman" panose="02020603050405020304" pitchFamily="18" charset="0"/>
            <a:cs typeface="Times New Roman" panose="02020603050405020304" pitchFamily="18" charset="0"/>
          </a:endParaRPr>
        </a:p>
      </dgm:t>
    </dgm:pt>
    <dgm:pt modelId="{E3466590-4070-478D-8DEC-680D0D00C927}" type="sibTrans" cxnId="{1EEED7A9-1440-457D-829B-95D0CDD5F4DC}">
      <dgm:prSet/>
      <dgm:spPr/>
      <dgm:t>
        <a:bodyPr/>
        <a:lstStyle/>
        <a:p>
          <a:endParaRPr lang="en-US" sz="3200" b="1">
            <a:latin typeface="Times New Roman" panose="02020603050405020304" pitchFamily="18" charset="0"/>
            <a:cs typeface="Times New Roman" panose="02020603050405020304" pitchFamily="18" charset="0"/>
          </a:endParaRPr>
        </a:p>
      </dgm:t>
    </dgm:pt>
    <dgm:pt modelId="{8F2EE440-8288-4B2C-8663-A06DBEFDFBBA}">
      <dgm:prSet phldrT="[Text]" custT="1"/>
      <dgm:spPr>
        <a:solidFill>
          <a:srgbClr val="00B050"/>
        </a:solidFill>
      </dgm:spPr>
      <dgm:t>
        <a:bodyPr/>
        <a:lstStyle/>
        <a:p>
          <a:r>
            <a:rPr lang="vi-VN" sz="3200" b="1" dirty="0" smtClean="0">
              <a:latin typeface="Times New Roman" panose="02020603050405020304" pitchFamily="18" charset="0"/>
              <a:cs typeface="Times New Roman" panose="02020603050405020304" pitchFamily="18" charset="0"/>
            </a:rPr>
            <a:t>Phòng ngừa đuối nước</a:t>
          </a:r>
          <a:endParaRPr lang="en-US" sz="3200" b="1" dirty="0">
            <a:latin typeface="Times New Roman" panose="02020603050405020304" pitchFamily="18" charset="0"/>
            <a:cs typeface="Times New Roman" panose="02020603050405020304" pitchFamily="18" charset="0"/>
          </a:endParaRPr>
        </a:p>
      </dgm:t>
    </dgm:pt>
    <dgm:pt modelId="{91590DD7-75AA-4FE1-8D2E-25AD26973F5A}" type="parTrans" cxnId="{FB326F91-4E08-4C2D-882D-F37EC6644FCB}">
      <dgm:prSet/>
      <dgm:spPr/>
      <dgm:t>
        <a:bodyPr/>
        <a:lstStyle/>
        <a:p>
          <a:endParaRPr lang="en-US" sz="3200" b="1">
            <a:latin typeface="Times New Roman" panose="02020603050405020304" pitchFamily="18" charset="0"/>
            <a:cs typeface="Times New Roman" panose="02020603050405020304" pitchFamily="18" charset="0"/>
          </a:endParaRPr>
        </a:p>
      </dgm:t>
    </dgm:pt>
    <dgm:pt modelId="{23596749-CB50-44D4-A6CF-9C42CA75D43A}" type="sibTrans" cxnId="{FB326F91-4E08-4C2D-882D-F37EC6644FCB}">
      <dgm:prSet/>
      <dgm:spPr/>
      <dgm:t>
        <a:bodyPr/>
        <a:lstStyle/>
        <a:p>
          <a:endParaRPr lang="en-US" sz="3200" b="1">
            <a:latin typeface="Times New Roman" panose="02020603050405020304" pitchFamily="18" charset="0"/>
            <a:cs typeface="Times New Roman" panose="02020603050405020304" pitchFamily="18" charset="0"/>
          </a:endParaRPr>
        </a:p>
      </dgm:t>
    </dgm:pt>
    <dgm:pt modelId="{E6041C0D-B9E0-4395-8FD6-CCFC72DF2DB9}">
      <dgm:prSet phldrT="[Text]" custT="1"/>
      <dgm:spPr>
        <a:solidFill>
          <a:srgbClr val="002060"/>
        </a:solidFill>
      </dgm:spPr>
      <dgm:t>
        <a:bodyPr/>
        <a:lstStyle/>
        <a:p>
          <a:r>
            <a:rPr lang="vi-VN" sz="3200" b="1" dirty="0" smtClean="0">
              <a:latin typeface="Times New Roman" panose="02020603050405020304" pitchFamily="18" charset="0"/>
              <a:cs typeface="Times New Roman" panose="02020603050405020304" pitchFamily="18" charset="0"/>
            </a:rPr>
            <a:t>Nguyên nhân đuối nước</a:t>
          </a:r>
          <a:endParaRPr lang="en-US" sz="3200" b="1" dirty="0">
            <a:latin typeface="Times New Roman" panose="02020603050405020304" pitchFamily="18" charset="0"/>
            <a:cs typeface="Times New Roman" panose="02020603050405020304" pitchFamily="18" charset="0"/>
          </a:endParaRPr>
        </a:p>
      </dgm:t>
    </dgm:pt>
    <dgm:pt modelId="{61171364-0CB0-407B-A287-09CDD56F4AA8}" type="parTrans" cxnId="{358D35E7-8DD5-449F-A89C-341671B0B76C}">
      <dgm:prSet/>
      <dgm:spPr/>
      <dgm:t>
        <a:bodyPr/>
        <a:lstStyle/>
        <a:p>
          <a:endParaRPr lang="en-US"/>
        </a:p>
      </dgm:t>
    </dgm:pt>
    <dgm:pt modelId="{9C2AC106-4723-4AE6-842E-2C38279B2079}" type="sibTrans" cxnId="{358D35E7-8DD5-449F-A89C-341671B0B76C}">
      <dgm:prSet/>
      <dgm:spPr/>
      <dgm:t>
        <a:bodyPr/>
        <a:lstStyle/>
        <a:p>
          <a:endParaRPr lang="en-US"/>
        </a:p>
      </dgm:t>
    </dgm:pt>
    <dgm:pt modelId="{570C1A8D-1A98-414C-8F57-89081C7E41F7}" type="pres">
      <dgm:prSet presAssocID="{56AB7C9C-259D-46AD-9784-264537A93E30}" presName="Name0" presStyleCnt="0">
        <dgm:presLayoutVars>
          <dgm:chMax val="7"/>
          <dgm:chPref val="7"/>
          <dgm:dir/>
        </dgm:presLayoutVars>
      </dgm:prSet>
      <dgm:spPr/>
      <dgm:t>
        <a:bodyPr/>
        <a:lstStyle/>
        <a:p>
          <a:endParaRPr lang="en-US"/>
        </a:p>
      </dgm:t>
    </dgm:pt>
    <dgm:pt modelId="{07D15C1C-B850-4480-8CBB-A05EF8EE1711}" type="pres">
      <dgm:prSet presAssocID="{56AB7C9C-259D-46AD-9784-264537A93E30}" presName="Name1" presStyleCnt="0"/>
      <dgm:spPr/>
    </dgm:pt>
    <dgm:pt modelId="{3E55B448-FA2E-4086-A00C-20F45A62F41A}" type="pres">
      <dgm:prSet presAssocID="{56AB7C9C-259D-46AD-9784-264537A93E30}" presName="cycle" presStyleCnt="0"/>
      <dgm:spPr/>
    </dgm:pt>
    <dgm:pt modelId="{382B9FBD-ECBD-4D0C-A5A4-DE2C3BA8E18B}" type="pres">
      <dgm:prSet presAssocID="{56AB7C9C-259D-46AD-9784-264537A93E30}" presName="srcNode" presStyleLbl="node1" presStyleIdx="0" presStyleCnt="4"/>
      <dgm:spPr/>
    </dgm:pt>
    <dgm:pt modelId="{3E04E1A0-4911-4415-907E-7FA7A18678CF}" type="pres">
      <dgm:prSet presAssocID="{56AB7C9C-259D-46AD-9784-264537A93E30}" presName="conn" presStyleLbl="parChTrans1D2" presStyleIdx="0" presStyleCnt="1"/>
      <dgm:spPr/>
      <dgm:t>
        <a:bodyPr/>
        <a:lstStyle/>
        <a:p>
          <a:endParaRPr lang="en-US"/>
        </a:p>
      </dgm:t>
    </dgm:pt>
    <dgm:pt modelId="{8A4CAE5C-5AC5-4300-8650-72DB88EE67F4}" type="pres">
      <dgm:prSet presAssocID="{56AB7C9C-259D-46AD-9784-264537A93E30}" presName="extraNode" presStyleLbl="node1" presStyleIdx="0" presStyleCnt="4"/>
      <dgm:spPr/>
    </dgm:pt>
    <dgm:pt modelId="{C5B9148F-1DF6-465F-832E-237A9BFA7441}" type="pres">
      <dgm:prSet presAssocID="{56AB7C9C-259D-46AD-9784-264537A93E30}" presName="dstNode" presStyleLbl="node1" presStyleIdx="0" presStyleCnt="4"/>
      <dgm:spPr/>
    </dgm:pt>
    <dgm:pt modelId="{E7632E83-9F2C-49DF-976A-B277A27FF462}" type="pres">
      <dgm:prSet presAssocID="{1A849204-B2BB-457E-B968-CA86DE336AEE}" presName="text_1" presStyleLbl="node1" presStyleIdx="0" presStyleCnt="4">
        <dgm:presLayoutVars>
          <dgm:bulletEnabled val="1"/>
        </dgm:presLayoutVars>
      </dgm:prSet>
      <dgm:spPr/>
      <dgm:t>
        <a:bodyPr/>
        <a:lstStyle/>
        <a:p>
          <a:endParaRPr lang="en-US"/>
        </a:p>
      </dgm:t>
    </dgm:pt>
    <dgm:pt modelId="{B7171416-E086-462E-984A-30F2EE539623}" type="pres">
      <dgm:prSet presAssocID="{1A849204-B2BB-457E-B968-CA86DE336AEE}" presName="accent_1" presStyleCnt="0"/>
      <dgm:spPr/>
    </dgm:pt>
    <dgm:pt modelId="{5F239C19-2EE5-4181-BDC3-2ED0ED8B38CE}" type="pres">
      <dgm:prSet presAssocID="{1A849204-B2BB-457E-B968-CA86DE336AEE}" presName="accentRepeatNode" presStyleLbl="solidFgAcc1" presStyleIdx="0" presStyleCnt="4"/>
      <dgm:spPr>
        <a:ln>
          <a:solidFill>
            <a:schemeClr val="bg2">
              <a:lumMod val="10000"/>
            </a:schemeClr>
          </a:solidFill>
        </a:ln>
      </dgm:spPr>
    </dgm:pt>
    <dgm:pt modelId="{7038D425-69F1-43F4-90FE-BB4D45729229}" type="pres">
      <dgm:prSet presAssocID="{E6041C0D-B9E0-4395-8FD6-CCFC72DF2DB9}" presName="text_2" presStyleLbl="node1" presStyleIdx="1" presStyleCnt="4">
        <dgm:presLayoutVars>
          <dgm:bulletEnabled val="1"/>
        </dgm:presLayoutVars>
      </dgm:prSet>
      <dgm:spPr/>
      <dgm:t>
        <a:bodyPr/>
        <a:lstStyle/>
        <a:p>
          <a:endParaRPr lang="en-US"/>
        </a:p>
      </dgm:t>
    </dgm:pt>
    <dgm:pt modelId="{61AC1FD0-772A-4502-90E1-8B20D151261B}" type="pres">
      <dgm:prSet presAssocID="{E6041C0D-B9E0-4395-8FD6-CCFC72DF2DB9}" presName="accent_2" presStyleCnt="0"/>
      <dgm:spPr/>
    </dgm:pt>
    <dgm:pt modelId="{BE0076C6-1441-4AE3-AC83-5804FD9F2E34}" type="pres">
      <dgm:prSet presAssocID="{E6041C0D-B9E0-4395-8FD6-CCFC72DF2DB9}" presName="accentRepeatNode" presStyleLbl="solidFgAcc1" presStyleIdx="1" presStyleCnt="4"/>
      <dgm:spPr>
        <a:ln>
          <a:solidFill>
            <a:srgbClr val="002060"/>
          </a:solidFill>
        </a:ln>
      </dgm:spPr>
    </dgm:pt>
    <dgm:pt modelId="{AE8E4200-856D-43F0-B782-759A7737B285}" type="pres">
      <dgm:prSet presAssocID="{0098BF87-78A5-42D7-988A-EA22E20249DD}" presName="text_3" presStyleLbl="node1" presStyleIdx="2" presStyleCnt="4">
        <dgm:presLayoutVars>
          <dgm:bulletEnabled val="1"/>
        </dgm:presLayoutVars>
      </dgm:prSet>
      <dgm:spPr/>
      <dgm:t>
        <a:bodyPr/>
        <a:lstStyle/>
        <a:p>
          <a:endParaRPr lang="en-US"/>
        </a:p>
      </dgm:t>
    </dgm:pt>
    <dgm:pt modelId="{602962E5-890A-4DD4-AF5D-7592B0FEC6F1}" type="pres">
      <dgm:prSet presAssocID="{0098BF87-78A5-42D7-988A-EA22E20249DD}" presName="accent_3" presStyleCnt="0"/>
      <dgm:spPr/>
    </dgm:pt>
    <dgm:pt modelId="{0B4BF552-D328-4375-9F34-6365C391415F}" type="pres">
      <dgm:prSet presAssocID="{0098BF87-78A5-42D7-988A-EA22E20249DD}" presName="accentRepeatNode" presStyleLbl="solidFgAcc1" presStyleIdx="2" presStyleCnt="4"/>
      <dgm:spPr>
        <a:ln>
          <a:solidFill>
            <a:srgbClr val="C00000"/>
          </a:solidFill>
        </a:ln>
      </dgm:spPr>
    </dgm:pt>
    <dgm:pt modelId="{F6A321F8-97A2-4887-91B9-9090847245CE}" type="pres">
      <dgm:prSet presAssocID="{8F2EE440-8288-4B2C-8663-A06DBEFDFBBA}" presName="text_4" presStyleLbl="node1" presStyleIdx="3" presStyleCnt="4">
        <dgm:presLayoutVars>
          <dgm:bulletEnabled val="1"/>
        </dgm:presLayoutVars>
      </dgm:prSet>
      <dgm:spPr/>
      <dgm:t>
        <a:bodyPr/>
        <a:lstStyle/>
        <a:p>
          <a:endParaRPr lang="en-US"/>
        </a:p>
      </dgm:t>
    </dgm:pt>
    <dgm:pt modelId="{52D5F9AF-5CE6-40BA-AB9E-96B381202EC5}" type="pres">
      <dgm:prSet presAssocID="{8F2EE440-8288-4B2C-8663-A06DBEFDFBBA}" presName="accent_4" presStyleCnt="0"/>
      <dgm:spPr/>
    </dgm:pt>
    <dgm:pt modelId="{AF21470F-D7C1-4F61-9E4C-887CC95FF4BF}" type="pres">
      <dgm:prSet presAssocID="{8F2EE440-8288-4B2C-8663-A06DBEFDFBBA}" presName="accentRepeatNode" presStyleLbl="solidFgAcc1" presStyleIdx="3" presStyleCnt="4"/>
      <dgm:spPr>
        <a:ln>
          <a:solidFill>
            <a:srgbClr val="00B050"/>
          </a:solidFill>
        </a:ln>
      </dgm:spPr>
    </dgm:pt>
  </dgm:ptLst>
  <dgm:cxnLst>
    <dgm:cxn modelId="{CF55ECF4-F975-48E6-BFDB-62D68114CBD8}" type="presOf" srcId="{0098BF87-78A5-42D7-988A-EA22E20249DD}" destId="{AE8E4200-856D-43F0-B782-759A7737B285}" srcOrd="0" destOrd="0" presId="urn:microsoft.com/office/officeart/2008/layout/VerticalCurvedList"/>
    <dgm:cxn modelId="{807D739E-D54E-4C61-B91E-B923E22C7B63}" type="presOf" srcId="{A25DCAE0-17A7-4A2E-A836-23772D8E4F44}" destId="{3E04E1A0-4911-4415-907E-7FA7A18678CF}" srcOrd="0" destOrd="0" presId="urn:microsoft.com/office/officeart/2008/layout/VerticalCurvedList"/>
    <dgm:cxn modelId="{FB326F91-4E08-4C2D-882D-F37EC6644FCB}" srcId="{56AB7C9C-259D-46AD-9784-264537A93E30}" destId="{8F2EE440-8288-4B2C-8663-A06DBEFDFBBA}" srcOrd="3" destOrd="0" parTransId="{91590DD7-75AA-4FE1-8D2E-25AD26973F5A}" sibTransId="{23596749-CB50-44D4-A6CF-9C42CA75D43A}"/>
    <dgm:cxn modelId="{358D35E7-8DD5-449F-A89C-341671B0B76C}" srcId="{56AB7C9C-259D-46AD-9784-264537A93E30}" destId="{E6041C0D-B9E0-4395-8FD6-CCFC72DF2DB9}" srcOrd="1" destOrd="0" parTransId="{61171364-0CB0-407B-A287-09CDD56F4AA8}" sibTransId="{9C2AC106-4723-4AE6-842E-2C38279B2079}"/>
    <dgm:cxn modelId="{2AEAFA4F-5702-4FE6-9CCB-8F88ADBDE3A9}" type="presOf" srcId="{E6041C0D-B9E0-4395-8FD6-CCFC72DF2DB9}" destId="{7038D425-69F1-43F4-90FE-BB4D45729229}" srcOrd="0" destOrd="0" presId="urn:microsoft.com/office/officeart/2008/layout/VerticalCurvedList"/>
    <dgm:cxn modelId="{799A7047-989F-48AE-B0A1-39549AC35CDC}" type="presOf" srcId="{56AB7C9C-259D-46AD-9784-264537A93E30}" destId="{570C1A8D-1A98-414C-8F57-89081C7E41F7}" srcOrd="0" destOrd="0" presId="urn:microsoft.com/office/officeart/2008/layout/VerticalCurvedList"/>
    <dgm:cxn modelId="{0166A9FD-FE01-431E-8BEE-D4E14C1822B4}" type="presOf" srcId="{8F2EE440-8288-4B2C-8663-A06DBEFDFBBA}" destId="{F6A321F8-97A2-4887-91B9-9090847245CE}" srcOrd="0" destOrd="0" presId="urn:microsoft.com/office/officeart/2008/layout/VerticalCurvedList"/>
    <dgm:cxn modelId="{1EEED7A9-1440-457D-829B-95D0CDD5F4DC}" srcId="{56AB7C9C-259D-46AD-9784-264537A93E30}" destId="{0098BF87-78A5-42D7-988A-EA22E20249DD}" srcOrd="2" destOrd="0" parTransId="{30ACF732-3BF4-4BF4-AAE8-07A3478117F2}" sibTransId="{E3466590-4070-478D-8DEC-680D0D00C927}"/>
    <dgm:cxn modelId="{D92CDF92-7F8B-44AA-84D8-BF9ABBE399DD}" type="presOf" srcId="{1A849204-B2BB-457E-B968-CA86DE336AEE}" destId="{E7632E83-9F2C-49DF-976A-B277A27FF462}" srcOrd="0" destOrd="0" presId="urn:microsoft.com/office/officeart/2008/layout/VerticalCurvedList"/>
    <dgm:cxn modelId="{63AAC56F-3578-4C72-8E57-11025EB4FFC4}" srcId="{56AB7C9C-259D-46AD-9784-264537A93E30}" destId="{1A849204-B2BB-457E-B968-CA86DE336AEE}" srcOrd="0" destOrd="0" parTransId="{735DE854-CFD3-4340-BD72-36F2268D51B9}" sibTransId="{A25DCAE0-17A7-4A2E-A836-23772D8E4F44}"/>
    <dgm:cxn modelId="{41B73CE5-7970-4CB5-AEA1-DED286773991}" type="presParOf" srcId="{570C1A8D-1A98-414C-8F57-89081C7E41F7}" destId="{07D15C1C-B850-4480-8CBB-A05EF8EE1711}" srcOrd="0" destOrd="0" presId="urn:microsoft.com/office/officeart/2008/layout/VerticalCurvedList"/>
    <dgm:cxn modelId="{F6053478-6E1B-49D8-A46C-68D6B1E716FF}" type="presParOf" srcId="{07D15C1C-B850-4480-8CBB-A05EF8EE1711}" destId="{3E55B448-FA2E-4086-A00C-20F45A62F41A}" srcOrd="0" destOrd="0" presId="urn:microsoft.com/office/officeart/2008/layout/VerticalCurvedList"/>
    <dgm:cxn modelId="{3A3EDE9B-B926-4D87-BD2D-9F2AF3DF7238}" type="presParOf" srcId="{3E55B448-FA2E-4086-A00C-20F45A62F41A}" destId="{382B9FBD-ECBD-4D0C-A5A4-DE2C3BA8E18B}" srcOrd="0" destOrd="0" presId="urn:microsoft.com/office/officeart/2008/layout/VerticalCurvedList"/>
    <dgm:cxn modelId="{6674C4C6-8C3F-405B-AC2A-3FB7669576CB}" type="presParOf" srcId="{3E55B448-FA2E-4086-A00C-20F45A62F41A}" destId="{3E04E1A0-4911-4415-907E-7FA7A18678CF}" srcOrd="1" destOrd="0" presId="urn:microsoft.com/office/officeart/2008/layout/VerticalCurvedList"/>
    <dgm:cxn modelId="{7B8EDFF9-4660-4DBC-B509-6CBDCA992373}" type="presParOf" srcId="{3E55B448-FA2E-4086-A00C-20F45A62F41A}" destId="{8A4CAE5C-5AC5-4300-8650-72DB88EE67F4}" srcOrd="2" destOrd="0" presId="urn:microsoft.com/office/officeart/2008/layout/VerticalCurvedList"/>
    <dgm:cxn modelId="{8385B66A-87CE-40AB-B941-FA01369E9FBD}" type="presParOf" srcId="{3E55B448-FA2E-4086-A00C-20F45A62F41A}" destId="{C5B9148F-1DF6-465F-832E-237A9BFA7441}" srcOrd="3" destOrd="0" presId="urn:microsoft.com/office/officeart/2008/layout/VerticalCurvedList"/>
    <dgm:cxn modelId="{3EDAE12A-14E8-4299-92FC-928D8A6EA860}" type="presParOf" srcId="{07D15C1C-B850-4480-8CBB-A05EF8EE1711}" destId="{E7632E83-9F2C-49DF-976A-B277A27FF462}" srcOrd="1" destOrd="0" presId="urn:microsoft.com/office/officeart/2008/layout/VerticalCurvedList"/>
    <dgm:cxn modelId="{804A8E8F-2C4F-4A01-9A3B-E42175D3D0A8}" type="presParOf" srcId="{07D15C1C-B850-4480-8CBB-A05EF8EE1711}" destId="{B7171416-E086-462E-984A-30F2EE539623}" srcOrd="2" destOrd="0" presId="urn:microsoft.com/office/officeart/2008/layout/VerticalCurvedList"/>
    <dgm:cxn modelId="{4B2595CE-80AD-4546-8585-87EDB1739EAC}" type="presParOf" srcId="{B7171416-E086-462E-984A-30F2EE539623}" destId="{5F239C19-2EE5-4181-BDC3-2ED0ED8B38CE}" srcOrd="0" destOrd="0" presId="urn:microsoft.com/office/officeart/2008/layout/VerticalCurvedList"/>
    <dgm:cxn modelId="{6BE58D37-69DF-449A-9DA8-538FDC314C65}" type="presParOf" srcId="{07D15C1C-B850-4480-8CBB-A05EF8EE1711}" destId="{7038D425-69F1-43F4-90FE-BB4D45729229}" srcOrd="3" destOrd="0" presId="urn:microsoft.com/office/officeart/2008/layout/VerticalCurvedList"/>
    <dgm:cxn modelId="{8F2BBE3E-0D9B-407A-9928-8DBEE9AEBA67}" type="presParOf" srcId="{07D15C1C-B850-4480-8CBB-A05EF8EE1711}" destId="{61AC1FD0-772A-4502-90E1-8B20D151261B}" srcOrd="4" destOrd="0" presId="urn:microsoft.com/office/officeart/2008/layout/VerticalCurvedList"/>
    <dgm:cxn modelId="{331AB94B-48C5-421D-803B-B85A08922A5C}" type="presParOf" srcId="{61AC1FD0-772A-4502-90E1-8B20D151261B}" destId="{BE0076C6-1441-4AE3-AC83-5804FD9F2E34}" srcOrd="0" destOrd="0" presId="urn:microsoft.com/office/officeart/2008/layout/VerticalCurvedList"/>
    <dgm:cxn modelId="{B8EA9AD1-375A-46D3-9AB5-47933F2D6EF9}" type="presParOf" srcId="{07D15C1C-B850-4480-8CBB-A05EF8EE1711}" destId="{AE8E4200-856D-43F0-B782-759A7737B285}" srcOrd="5" destOrd="0" presId="urn:microsoft.com/office/officeart/2008/layout/VerticalCurvedList"/>
    <dgm:cxn modelId="{454A7612-B6A1-4D3B-9FA8-B35F516C0D7C}" type="presParOf" srcId="{07D15C1C-B850-4480-8CBB-A05EF8EE1711}" destId="{602962E5-890A-4DD4-AF5D-7592B0FEC6F1}" srcOrd="6" destOrd="0" presId="urn:microsoft.com/office/officeart/2008/layout/VerticalCurvedList"/>
    <dgm:cxn modelId="{87283E13-256F-404C-9957-7C690D1FE6E8}" type="presParOf" srcId="{602962E5-890A-4DD4-AF5D-7592B0FEC6F1}" destId="{0B4BF552-D328-4375-9F34-6365C391415F}" srcOrd="0" destOrd="0" presId="urn:microsoft.com/office/officeart/2008/layout/VerticalCurvedList"/>
    <dgm:cxn modelId="{E20D8801-0014-4673-AF53-F5457E46C329}" type="presParOf" srcId="{07D15C1C-B850-4480-8CBB-A05EF8EE1711}" destId="{F6A321F8-97A2-4887-91B9-9090847245CE}" srcOrd="7" destOrd="0" presId="urn:microsoft.com/office/officeart/2008/layout/VerticalCurvedList"/>
    <dgm:cxn modelId="{9EF76305-D38A-4D5D-BDAD-64F79974D111}" type="presParOf" srcId="{07D15C1C-B850-4480-8CBB-A05EF8EE1711}" destId="{52D5F9AF-5CE6-40BA-AB9E-96B381202EC5}" srcOrd="8" destOrd="0" presId="urn:microsoft.com/office/officeart/2008/layout/VerticalCurvedList"/>
    <dgm:cxn modelId="{516D4E4B-CEE7-4F77-9A23-C428E583126D}" type="presParOf" srcId="{52D5F9AF-5CE6-40BA-AB9E-96B381202EC5}" destId="{AF21470F-D7C1-4F61-9E4C-887CC95FF4B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4E1A0-4911-4415-907E-7FA7A18678C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632E83-9F2C-49DF-976A-B277A27FF462}">
      <dsp:nvSpPr>
        <dsp:cNvPr id="0" name=""/>
        <dsp:cNvSpPr/>
      </dsp:nvSpPr>
      <dsp:spPr>
        <a:xfrm>
          <a:off x="610504" y="416587"/>
          <a:ext cx="7944431" cy="833607"/>
        </a:xfrm>
        <a:prstGeom prst="rect">
          <a:avLst/>
        </a:prstGeom>
        <a:solidFill>
          <a:schemeClr val="bg2">
            <a:lumMod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latin typeface="Times New Roman" panose="02020603050405020304" pitchFamily="18" charset="0"/>
              <a:cs typeface="Times New Roman" panose="02020603050405020304" pitchFamily="18" charset="0"/>
            </a:rPr>
            <a:t>Đ</a:t>
          </a:r>
          <a:r>
            <a:rPr lang="vi-VN" sz="3200" b="1" kern="1200" dirty="0" smtClean="0">
              <a:latin typeface="Times New Roman" panose="02020603050405020304" pitchFamily="18" charset="0"/>
              <a:cs typeface="Times New Roman" panose="02020603050405020304" pitchFamily="18" charset="0"/>
            </a:rPr>
            <a:t>ịnh nghĩa đuối nước</a:t>
          </a:r>
          <a:endParaRPr lang="en-US" sz="3200" b="1" kern="1200" dirty="0">
            <a:latin typeface="Times New Roman" panose="02020603050405020304" pitchFamily="18" charset="0"/>
            <a:cs typeface="Times New Roman" panose="02020603050405020304" pitchFamily="18" charset="0"/>
          </a:endParaRPr>
        </a:p>
      </dsp:txBody>
      <dsp:txXfrm>
        <a:off x="610504" y="416587"/>
        <a:ext cx="7944431" cy="833607"/>
      </dsp:txXfrm>
    </dsp:sp>
    <dsp:sp modelId="{5F239C19-2EE5-4181-BDC3-2ED0ED8B38CE}">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bg2">
              <a:lumMod val="10000"/>
            </a:schemeClr>
          </a:solidFill>
          <a:prstDash val="solid"/>
          <a:miter lim="800000"/>
        </a:ln>
        <a:effectLst/>
      </dsp:spPr>
      <dsp:style>
        <a:lnRef idx="2">
          <a:scrgbClr r="0" g="0" b="0"/>
        </a:lnRef>
        <a:fillRef idx="1">
          <a:scrgbClr r="0" g="0" b="0"/>
        </a:fillRef>
        <a:effectRef idx="0">
          <a:scrgbClr r="0" g="0" b="0"/>
        </a:effectRef>
        <a:fontRef idx="minor"/>
      </dsp:style>
    </dsp:sp>
    <dsp:sp modelId="{7038D425-69F1-43F4-90FE-BB4D45729229}">
      <dsp:nvSpPr>
        <dsp:cNvPr id="0" name=""/>
        <dsp:cNvSpPr/>
      </dsp:nvSpPr>
      <dsp:spPr>
        <a:xfrm>
          <a:off x="1088431" y="1667215"/>
          <a:ext cx="7466504" cy="833607"/>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1280" rIns="81280" bIns="81280" numCol="1" spcCol="1270" anchor="ctr" anchorCtr="0">
          <a:noAutofit/>
        </a:bodyPr>
        <a:lstStyle/>
        <a:p>
          <a:pPr lvl="0" algn="l" defTabSz="1422400">
            <a:lnSpc>
              <a:spcPct val="90000"/>
            </a:lnSpc>
            <a:spcBef>
              <a:spcPct val="0"/>
            </a:spcBef>
            <a:spcAft>
              <a:spcPct val="35000"/>
            </a:spcAft>
          </a:pPr>
          <a:r>
            <a:rPr lang="vi-VN" sz="3200" b="1" kern="1200" dirty="0" smtClean="0">
              <a:latin typeface="Times New Roman" panose="02020603050405020304" pitchFamily="18" charset="0"/>
              <a:cs typeface="Times New Roman" panose="02020603050405020304" pitchFamily="18" charset="0"/>
            </a:rPr>
            <a:t>Nguyên nhân đuối nước</a:t>
          </a:r>
          <a:endParaRPr lang="en-US" sz="3200" b="1" kern="1200" dirty="0">
            <a:latin typeface="Times New Roman" panose="02020603050405020304" pitchFamily="18" charset="0"/>
            <a:cs typeface="Times New Roman" panose="02020603050405020304" pitchFamily="18" charset="0"/>
          </a:endParaRPr>
        </a:p>
      </dsp:txBody>
      <dsp:txXfrm>
        <a:off x="1088431" y="1667215"/>
        <a:ext cx="7466504" cy="833607"/>
      </dsp:txXfrm>
    </dsp:sp>
    <dsp:sp modelId="{BE0076C6-1441-4AE3-AC83-5804FD9F2E34}">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AE8E4200-856D-43F0-B782-759A7737B285}">
      <dsp:nvSpPr>
        <dsp:cNvPr id="0" name=""/>
        <dsp:cNvSpPr/>
      </dsp:nvSpPr>
      <dsp:spPr>
        <a:xfrm>
          <a:off x="1088431" y="2917843"/>
          <a:ext cx="7466504" cy="83360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1280" rIns="81280" bIns="81280" numCol="1" spcCol="1270" anchor="ctr" anchorCtr="0">
          <a:noAutofit/>
        </a:bodyPr>
        <a:lstStyle/>
        <a:p>
          <a:pPr lvl="0" algn="l" defTabSz="1422400">
            <a:lnSpc>
              <a:spcPct val="90000"/>
            </a:lnSpc>
            <a:spcBef>
              <a:spcPct val="0"/>
            </a:spcBef>
            <a:spcAft>
              <a:spcPct val="35000"/>
            </a:spcAft>
          </a:pPr>
          <a:r>
            <a:rPr lang="vi-VN" sz="3200" b="1" kern="1200" dirty="0" smtClean="0">
              <a:latin typeface="Times New Roman" panose="02020603050405020304" pitchFamily="18" charset="0"/>
              <a:cs typeface="Times New Roman" panose="02020603050405020304" pitchFamily="18" charset="0"/>
            </a:rPr>
            <a:t>Xử trí cấp cứu ban đầu</a:t>
          </a:r>
          <a:endParaRPr lang="en-US" sz="3200" b="1" kern="1200" dirty="0">
            <a:latin typeface="Times New Roman" panose="02020603050405020304" pitchFamily="18" charset="0"/>
            <a:cs typeface="Times New Roman" panose="02020603050405020304" pitchFamily="18" charset="0"/>
          </a:endParaRPr>
        </a:p>
      </dsp:txBody>
      <dsp:txXfrm>
        <a:off x="1088431" y="2917843"/>
        <a:ext cx="7466504" cy="833607"/>
      </dsp:txXfrm>
    </dsp:sp>
    <dsp:sp modelId="{0B4BF552-D328-4375-9F34-6365C391415F}">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F6A321F8-97A2-4887-91B9-9090847245CE}">
      <dsp:nvSpPr>
        <dsp:cNvPr id="0" name=""/>
        <dsp:cNvSpPr/>
      </dsp:nvSpPr>
      <dsp:spPr>
        <a:xfrm>
          <a:off x="610504" y="4168472"/>
          <a:ext cx="7944431" cy="83360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1280" rIns="81280" bIns="81280" numCol="1" spcCol="1270" anchor="ctr" anchorCtr="0">
          <a:noAutofit/>
        </a:bodyPr>
        <a:lstStyle/>
        <a:p>
          <a:pPr lvl="0" algn="l" defTabSz="1422400">
            <a:lnSpc>
              <a:spcPct val="90000"/>
            </a:lnSpc>
            <a:spcBef>
              <a:spcPct val="0"/>
            </a:spcBef>
            <a:spcAft>
              <a:spcPct val="35000"/>
            </a:spcAft>
          </a:pPr>
          <a:r>
            <a:rPr lang="vi-VN" sz="3200" b="1" kern="1200" dirty="0" smtClean="0">
              <a:latin typeface="Times New Roman" panose="02020603050405020304" pitchFamily="18" charset="0"/>
              <a:cs typeface="Times New Roman" panose="02020603050405020304" pitchFamily="18" charset="0"/>
            </a:rPr>
            <a:t>Phòng ngừa đuối nước</a:t>
          </a:r>
          <a:endParaRPr lang="en-US" sz="3200" b="1" kern="1200" dirty="0">
            <a:latin typeface="Times New Roman" panose="02020603050405020304" pitchFamily="18" charset="0"/>
            <a:cs typeface="Times New Roman" panose="02020603050405020304" pitchFamily="18" charset="0"/>
          </a:endParaRPr>
        </a:p>
      </dsp:txBody>
      <dsp:txXfrm>
        <a:off x="610504" y="4168472"/>
        <a:ext cx="7944431" cy="833607"/>
      </dsp:txXfrm>
    </dsp:sp>
    <dsp:sp modelId="{AF21470F-D7C1-4F61-9E4C-887CC95FF4BF}">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fld id="{7AC6B209-7DA9-4DA2-8A05-B486D759804F}" type="datetimeFigureOut">
              <a:rPr lang="en-US" smtClean="0"/>
              <a:t>5/5/2025</a:t>
            </a:fld>
            <a:endParaRPr lang="en-US"/>
          </a:p>
        </p:txBody>
      </p:sp>
      <p:sp>
        <p:nvSpPr>
          <p:cNvPr id="4" name="Footer Placeholder 3"/>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fld id="{3CDC1B04-2DF5-4FB8-9F7B-45F440AD8BA4}" type="slidenum">
              <a:rPr lang="en-US" smtClean="0"/>
              <a:t>‹#›</a:t>
            </a:fld>
            <a:endParaRPr lang="en-US"/>
          </a:p>
        </p:txBody>
      </p:sp>
    </p:spTree>
    <p:extLst>
      <p:ext uri="{BB962C8B-B14F-4D97-AF65-F5344CB8AC3E}">
        <p14:creationId xmlns:p14="http://schemas.microsoft.com/office/powerpoint/2010/main" val="196248270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F0EEA7-76E1-452B-B079-D534223D043E}"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7DF53-AC5A-4C26-9281-5906E72CC7D0}" type="slidenum">
              <a:rPr lang="en-US" smtClean="0"/>
              <a:t>‹#›</a:t>
            </a:fld>
            <a:endParaRPr lang="en-US"/>
          </a:p>
        </p:txBody>
      </p:sp>
    </p:spTree>
    <p:extLst>
      <p:ext uri="{BB962C8B-B14F-4D97-AF65-F5344CB8AC3E}">
        <p14:creationId xmlns:p14="http://schemas.microsoft.com/office/powerpoint/2010/main" val="267732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F0EEA7-76E1-452B-B079-D534223D043E}"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7DF53-AC5A-4C26-9281-5906E72CC7D0}" type="slidenum">
              <a:rPr lang="en-US" smtClean="0"/>
              <a:t>‹#›</a:t>
            </a:fld>
            <a:endParaRPr lang="en-US"/>
          </a:p>
        </p:txBody>
      </p:sp>
    </p:spTree>
    <p:extLst>
      <p:ext uri="{BB962C8B-B14F-4D97-AF65-F5344CB8AC3E}">
        <p14:creationId xmlns:p14="http://schemas.microsoft.com/office/powerpoint/2010/main" val="381539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F0EEA7-76E1-452B-B079-D534223D043E}"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7DF53-AC5A-4C26-9281-5906E72CC7D0}" type="slidenum">
              <a:rPr lang="en-US" smtClean="0"/>
              <a:t>‹#›</a:t>
            </a:fld>
            <a:endParaRPr lang="en-US"/>
          </a:p>
        </p:txBody>
      </p:sp>
    </p:spTree>
    <p:extLst>
      <p:ext uri="{BB962C8B-B14F-4D97-AF65-F5344CB8AC3E}">
        <p14:creationId xmlns:p14="http://schemas.microsoft.com/office/powerpoint/2010/main" val="3079499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F0EEA7-76E1-452B-B079-D534223D043E}"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7DF53-AC5A-4C26-9281-5906E72CC7D0}" type="slidenum">
              <a:rPr lang="en-US" smtClean="0"/>
              <a:t>‹#›</a:t>
            </a:fld>
            <a:endParaRPr lang="en-US"/>
          </a:p>
        </p:txBody>
      </p:sp>
    </p:spTree>
    <p:extLst>
      <p:ext uri="{BB962C8B-B14F-4D97-AF65-F5344CB8AC3E}">
        <p14:creationId xmlns:p14="http://schemas.microsoft.com/office/powerpoint/2010/main" val="2554458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F0EEA7-76E1-452B-B079-D534223D043E}"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7DF53-AC5A-4C26-9281-5906E72CC7D0}" type="slidenum">
              <a:rPr lang="en-US" smtClean="0"/>
              <a:t>‹#›</a:t>
            </a:fld>
            <a:endParaRPr lang="en-US"/>
          </a:p>
        </p:txBody>
      </p:sp>
    </p:spTree>
    <p:extLst>
      <p:ext uri="{BB962C8B-B14F-4D97-AF65-F5344CB8AC3E}">
        <p14:creationId xmlns:p14="http://schemas.microsoft.com/office/powerpoint/2010/main" val="4166204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F0EEA7-76E1-452B-B079-D534223D043E}"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87DF53-AC5A-4C26-9281-5906E72CC7D0}" type="slidenum">
              <a:rPr lang="en-US" smtClean="0"/>
              <a:t>‹#›</a:t>
            </a:fld>
            <a:endParaRPr lang="en-US"/>
          </a:p>
        </p:txBody>
      </p:sp>
    </p:spTree>
    <p:extLst>
      <p:ext uri="{BB962C8B-B14F-4D97-AF65-F5344CB8AC3E}">
        <p14:creationId xmlns:p14="http://schemas.microsoft.com/office/powerpoint/2010/main" val="2407594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F0EEA7-76E1-452B-B079-D534223D043E}" type="datetimeFigureOut">
              <a:rPr lang="en-US" smtClean="0"/>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87DF53-AC5A-4C26-9281-5906E72CC7D0}" type="slidenum">
              <a:rPr lang="en-US" smtClean="0"/>
              <a:t>‹#›</a:t>
            </a:fld>
            <a:endParaRPr lang="en-US"/>
          </a:p>
        </p:txBody>
      </p:sp>
    </p:spTree>
    <p:extLst>
      <p:ext uri="{BB962C8B-B14F-4D97-AF65-F5344CB8AC3E}">
        <p14:creationId xmlns:p14="http://schemas.microsoft.com/office/powerpoint/2010/main" val="1407943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F0EEA7-76E1-452B-B079-D534223D043E}" type="datetimeFigureOut">
              <a:rPr lang="en-US" smtClean="0"/>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87DF53-AC5A-4C26-9281-5906E72CC7D0}" type="slidenum">
              <a:rPr lang="en-US" smtClean="0"/>
              <a:t>‹#›</a:t>
            </a:fld>
            <a:endParaRPr lang="en-US"/>
          </a:p>
        </p:txBody>
      </p:sp>
    </p:spTree>
    <p:extLst>
      <p:ext uri="{BB962C8B-B14F-4D97-AF65-F5344CB8AC3E}">
        <p14:creationId xmlns:p14="http://schemas.microsoft.com/office/powerpoint/2010/main" val="3823390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F0EEA7-76E1-452B-B079-D534223D043E}" type="datetimeFigureOut">
              <a:rPr lang="en-US" smtClean="0"/>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87DF53-AC5A-4C26-9281-5906E72CC7D0}" type="slidenum">
              <a:rPr lang="en-US" smtClean="0"/>
              <a:t>‹#›</a:t>
            </a:fld>
            <a:endParaRPr lang="en-US"/>
          </a:p>
        </p:txBody>
      </p:sp>
    </p:spTree>
    <p:extLst>
      <p:ext uri="{BB962C8B-B14F-4D97-AF65-F5344CB8AC3E}">
        <p14:creationId xmlns:p14="http://schemas.microsoft.com/office/powerpoint/2010/main" val="2949739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F0EEA7-76E1-452B-B079-D534223D043E}"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87DF53-AC5A-4C26-9281-5906E72CC7D0}" type="slidenum">
              <a:rPr lang="en-US" smtClean="0"/>
              <a:t>‹#›</a:t>
            </a:fld>
            <a:endParaRPr lang="en-US"/>
          </a:p>
        </p:txBody>
      </p:sp>
    </p:spTree>
    <p:extLst>
      <p:ext uri="{BB962C8B-B14F-4D97-AF65-F5344CB8AC3E}">
        <p14:creationId xmlns:p14="http://schemas.microsoft.com/office/powerpoint/2010/main" val="2675498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F0EEA7-76E1-452B-B079-D534223D043E}"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87DF53-AC5A-4C26-9281-5906E72CC7D0}" type="slidenum">
              <a:rPr lang="en-US" smtClean="0"/>
              <a:t>‹#›</a:t>
            </a:fld>
            <a:endParaRPr lang="en-US"/>
          </a:p>
        </p:txBody>
      </p:sp>
    </p:spTree>
    <p:extLst>
      <p:ext uri="{BB962C8B-B14F-4D97-AF65-F5344CB8AC3E}">
        <p14:creationId xmlns:p14="http://schemas.microsoft.com/office/powerpoint/2010/main" val="2936779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F0EEA7-76E1-452B-B079-D534223D043E}" type="datetimeFigureOut">
              <a:rPr lang="en-US" smtClean="0"/>
              <a:t>5/5/2025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7DF53-AC5A-4C26-9281-5906E72CC7D0}" type="slidenum">
              <a:rPr lang="en-US" smtClean="0"/>
              <a:t>‹#›</a:t>
            </a:fld>
            <a:endParaRPr lang="en-US"/>
          </a:p>
        </p:txBody>
      </p:sp>
    </p:spTree>
    <p:extLst>
      <p:ext uri="{BB962C8B-B14F-4D97-AF65-F5344CB8AC3E}">
        <p14:creationId xmlns:p14="http://schemas.microsoft.com/office/powerpoint/2010/main" val="1239751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web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web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30" y="0"/>
            <a:ext cx="11562606" cy="6858000"/>
          </a:xfrm>
          <a:prstGeom prst="rect">
            <a:avLst/>
          </a:prstGeom>
        </p:spPr>
      </p:pic>
      <p:sp>
        <p:nvSpPr>
          <p:cNvPr id="7" name="Rectangle 6"/>
          <p:cNvSpPr/>
          <p:nvPr/>
        </p:nvSpPr>
        <p:spPr>
          <a:xfrm>
            <a:off x="3486151" y="5154931"/>
            <a:ext cx="8858556" cy="1323439"/>
          </a:xfrm>
          <a:prstGeom prst="rect">
            <a:avLst/>
          </a:prstGeom>
          <a:noFill/>
        </p:spPr>
        <p:txBody>
          <a:bodyPr wrap="square" lIns="91440" tIns="45720" rIns="91440" bIns="45720">
            <a:spAutoFit/>
          </a:bodyPr>
          <a:lstStyle/>
          <a:p>
            <a:pPr algn="ctr"/>
            <a:r>
              <a:rPr lang="en-US" sz="40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Báo</a:t>
            </a:r>
            <a:r>
              <a:rPr lang="en-U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40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cáo</a:t>
            </a:r>
            <a:r>
              <a:rPr lang="en-U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40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viên</a:t>
            </a:r>
            <a:r>
              <a:rPr lang="en-U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DIÊU LÂM </a:t>
            </a:r>
            <a:r>
              <a:rPr lang="en-U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ANH</a:t>
            </a:r>
          </a:p>
          <a:p>
            <a:pPr algn="ctr"/>
            <a:r>
              <a:rPr lang="en-US" sz="4000" b="1" dirty="0" err="1" smtClean="0">
                <a:ln w="9525">
                  <a:solidFill>
                    <a:schemeClr val="bg1"/>
                  </a:solidFill>
                  <a:prstDash val="solid"/>
                </a:ln>
                <a:effectLst>
                  <a:outerShdw blurRad="12700" dist="38100" dir="2700000" algn="tl" rotWithShape="0">
                    <a:schemeClr val="bg1">
                      <a:lumMod val="50000"/>
                    </a:schemeClr>
                  </a:outerShdw>
                </a:effectLst>
              </a:rPr>
              <a:t>Buôn</a:t>
            </a:r>
            <a:r>
              <a:rPr lang="en-US" sz="4000" b="1" dirty="0" smtClean="0">
                <a:ln w="9525">
                  <a:solidFill>
                    <a:schemeClr val="bg1"/>
                  </a:solidFill>
                  <a:prstDash val="solid"/>
                </a:ln>
                <a:effectLst>
                  <a:outerShdw blurRad="12700" dist="38100" dir="2700000" algn="tl" rotWithShape="0">
                    <a:schemeClr val="bg1">
                      <a:lumMod val="50000"/>
                    </a:schemeClr>
                  </a:outerShdw>
                </a:effectLst>
              </a:rPr>
              <a:t> </a:t>
            </a:r>
            <a:r>
              <a:rPr lang="en-US" sz="4000" b="1" dirty="0" err="1" smtClean="0">
                <a:ln w="9525">
                  <a:solidFill>
                    <a:schemeClr val="bg1"/>
                  </a:solidFill>
                  <a:prstDash val="solid"/>
                </a:ln>
                <a:effectLst>
                  <a:outerShdw blurRad="12700" dist="38100" dir="2700000" algn="tl" rotWithShape="0">
                    <a:schemeClr val="bg1">
                      <a:lumMod val="50000"/>
                    </a:schemeClr>
                  </a:outerShdw>
                </a:effectLst>
              </a:rPr>
              <a:t>Hồ</a:t>
            </a:r>
            <a:r>
              <a:rPr lang="en-US" sz="4000" b="1" dirty="0" smtClean="0">
                <a:ln w="9525">
                  <a:solidFill>
                    <a:schemeClr val="bg1"/>
                  </a:solidFill>
                  <a:prstDash val="solid"/>
                </a:ln>
                <a:effectLst>
                  <a:outerShdw blurRad="12700" dist="38100" dir="2700000" algn="tl" rotWithShape="0">
                    <a:schemeClr val="bg1">
                      <a:lumMod val="50000"/>
                    </a:schemeClr>
                  </a:outerShdw>
                </a:effectLst>
              </a:rPr>
              <a:t>, </a:t>
            </a:r>
            <a:r>
              <a:rPr lang="en-US" sz="4000" b="1" dirty="0" err="1" smtClean="0">
                <a:ln w="9525">
                  <a:solidFill>
                    <a:schemeClr val="bg1"/>
                  </a:solidFill>
                  <a:prstDash val="solid"/>
                </a:ln>
                <a:effectLst>
                  <a:outerShdw blurRad="12700" dist="38100" dir="2700000" algn="tl" rotWithShape="0">
                    <a:schemeClr val="bg1">
                      <a:lumMod val="50000"/>
                    </a:schemeClr>
                  </a:outerShdw>
                </a:effectLst>
              </a:rPr>
              <a:t>ngày</a:t>
            </a:r>
            <a:r>
              <a:rPr lang="en-US" sz="4000" b="1" dirty="0" smtClean="0">
                <a:ln w="9525">
                  <a:solidFill>
                    <a:schemeClr val="bg1"/>
                  </a:solidFill>
                  <a:prstDash val="solid"/>
                </a:ln>
                <a:effectLst>
                  <a:outerShdw blurRad="12700" dist="38100" dir="2700000" algn="tl" rotWithShape="0">
                    <a:schemeClr val="bg1">
                      <a:lumMod val="50000"/>
                    </a:schemeClr>
                  </a:outerShdw>
                </a:effectLst>
              </a:rPr>
              <a:t> 24 </a:t>
            </a:r>
            <a:r>
              <a:rPr lang="en-US" sz="4000" b="1" dirty="0" err="1" smtClean="0">
                <a:ln w="9525">
                  <a:solidFill>
                    <a:schemeClr val="bg1"/>
                  </a:solidFill>
                  <a:prstDash val="solid"/>
                </a:ln>
                <a:effectLst>
                  <a:outerShdw blurRad="12700" dist="38100" dir="2700000" algn="tl" rotWithShape="0">
                    <a:schemeClr val="bg1">
                      <a:lumMod val="50000"/>
                    </a:schemeClr>
                  </a:outerShdw>
                </a:effectLst>
              </a:rPr>
              <a:t>tháng</a:t>
            </a:r>
            <a:r>
              <a:rPr lang="en-US" sz="4000" b="1" dirty="0" smtClean="0">
                <a:ln w="9525">
                  <a:solidFill>
                    <a:schemeClr val="bg1"/>
                  </a:solidFill>
                  <a:prstDash val="solid"/>
                </a:ln>
                <a:effectLst>
                  <a:outerShdw blurRad="12700" dist="38100" dir="2700000" algn="tl" rotWithShape="0">
                    <a:schemeClr val="bg1">
                      <a:lumMod val="50000"/>
                    </a:schemeClr>
                  </a:outerShdw>
                </a:effectLst>
              </a:rPr>
              <a:t> 4 </a:t>
            </a:r>
            <a:r>
              <a:rPr lang="en-US" sz="4000" b="1" dirty="0" err="1" smtClean="0">
                <a:ln w="9525">
                  <a:solidFill>
                    <a:schemeClr val="bg1"/>
                  </a:solidFill>
                  <a:prstDash val="solid"/>
                </a:ln>
                <a:effectLst>
                  <a:outerShdw blurRad="12700" dist="38100" dir="2700000" algn="tl" rotWithShape="0">
                    <a:schemeClr val="bg1">
                      <a:lumMod val="50000"/>
                    </a:schemeClr>
                  </a:outerShdw>
                </a:effectLst>
              </a:rPr>
              <a:t>năm</a:t>
            </a:r>
            <a:r>
              <a:rPr lang="en-US" sz="4000" b="1" dirty="0" smtClean="0">
                <a:ln w="9525">
                  <a:solidFill>
                    <a:schemeClr val="bg1"/>
                  </a:solidFill>
                  <a:prstDash val="solid"/>
                </a:ln>
                <a:effectLst>
                  <a:outerShdw blurRad="12700" dist="38100" dir="2700000" algn="tl" rotWithShape="0">
                    <a:schemeClr val="bg1">
                      <a:lumMod val="50000"/>
                    </a:schemeClr>
                  </a:outerShdw>
                </a:effectLst>
              </a:rPr>
              <a:t> 2025</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ctangle 5"/>
          <p:cNvSpPr/>
          <p:nvPr/>
        </p:nvSpPr>
        <p:spPr>
          <a:xfrm>
            <a:off x="354331" y="212201"/>
            <a:ext cx="11429999" cy="1200329"/>
          </a:xfrm>
          <a:prstGeom prst="rect">
            <a:avLst/>
          </a:prstGeom>
          <a:noFill/>
        </p:spPr>
        <p:txBody>
          <a:bodyPr wrap="square" lIns="91440" tIns="45720" rIns="91440" bIns="45720">
            <a:spAutoFit/>
          </a:bodyPr>
          <a:lstStyle/>
          <a:p>
            <a:pPr algn="ctr"/>
            <a:r>
              <a:rPr lang="vi-VN" sz="7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rPr>
              <a:t>CẤP CỨU ĐUỐI NƯỚC</a:t>
            </a:r>
            <a:endParaRPr lang="en-US" sz="7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39201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XỬ TRÍ CẤP CỨU BAN ĐẦU</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78059" y="1193179"/>
            <a:ext cx="5687122" cy="615553"/>
          </a:xfrm>
          <a:prstGeom prst="rect">
            <a:avLst/>
          </a:prstGeom>
          <a:solidFill>
            <a:srgbClr val="00206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Đưa nạn nhân ra khỏi nước</a:t>
            </a:r>
            <a:endParaRPr lang="en-US" sz="34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1873408"/>
            <a:ext cx="9355873" cy="584775"/>
          </a:xfrm>
          <a:prstGeom prst="rect">
            <a:avLst/>
          </a:prstGeom>
          <a:noFill/>
        </p:spPr>
        <p:txBody>
          <a:bodyPr wrap="square" rtlCol="0">
            <a:spAutoFit/>
          </a:bodyPr>
          <a:lstStyle/>
          <a:p>
            <a:pPr algn="just"/>
            <a:r>
              <a:rPr lang="vi-VN" sz="3200" b="1" dirty="0" smtClean="0">
                <a:solidFill>
                  <a:srgbClr val="C00000"/>
                </a:solidFill>
                <a:latin typeface="Times New Roman" panose="02020603050405020304" pitchFamily="18" charset="0"/>
                <a:cs typeface="Times New Roman" panose="02020603050405020304" pitchFamily="18" charset="0"/>
              </a:rPr>
              <a:t>Gọi trợ giúp, nếu có những người khác xung quanh</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358" y="2598234"/>
            <a:ext cx="5887844" cy="4259766"/>
          </a:xfrm>
          <a:prstGeom prst="rect">
            <a:avLst/>
          </a:prstGeom>
        </p:spPr>
      </p:pic>
    </p:spTree>
    <p:extLst>
      <p:ext uri="{BB962C8B-B14F-4D97-AF65-F5344CB8AC3E}">
        <p14:creationId xmlns:p14="http://schemas.microsoft.com/office/powerpoint/2010/main" val="42083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XỬ TRÍ CẤP CỨU BAN ĐẦU</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78059" y="1193179"/>
            <a:ext cx="5687122" cy="615553"/>
          </a:xfrm>
          <a:prstGeom prst="rect">
            <a:avLst/>
          </a:prstGeom>
          <a:solidFill>
            <a:srgbClr val="00206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Đưa nạn nhân ra khỏi nước</a:t>
            </a:r>
            <a:endParaRPr lang="en-US" sz="34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1873408"/>
            <a:ext cx="9355873" cy="584775"/>
          </a:xfrm>
          <a:prstGeom prst="rect">
            <a:avLst/>
          </a:prstGeom>
          <a:noFill/>
        </p:spPr>
        <p:txBody>
          <a:bodyPr wrap="square" rtlCol="0">
            <a:spAutoFit/>
          </a:bodyPr>
          <a:lstStyle/>
          <a:p>
            <a:pPr algn="just"/>
            <a:r>
              <a:rPr lang="vi-VN" sz="3200" b="1" dirty="0" smtClean="0">
                <a:solidFill>
                  <a:srgbClr val="C00000"/>
                </a:solidFill>
                <a:latin typeface="Times New Roman" panose="02020603050405020304" pitchFamily="18" charset="0"/>
                <a:cs typeface="Times New Roman" panose="02020603050405020304" pitchFamily="18" charset="0"/>
              </a:rPr>
              <a:t>Gọi trợ giúp, nếu có những người khác xung quanh</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0195" y="2526253"/>
            <a:ext cx="7761249" cy="4331747"/>
          </a:xfrm>
          <a:prstGeom prst="rect">
            <a:avLst/>
          </a:prstGeom>
        </p:spPr>
      </p:pic>
    </p:spTree>
    <p:extLst>
      <p:ext uri="{BB962C8B-B14F-4D97-AF65-F5344CB8AC3E}">
        <p14:creationId xmlns:p14="http://schemas.microsoft.com/office/powerpoint/2010/main" val="19437011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XỬ TRÍ CẤP CỨU BAN ĐẦU</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78059" y="1193179"/>
            <a:ext cx="5687122" cy="615553"/>
          </a:xfrm>
          <a:prstGeom prst="rect">
            <a:avLst/>
          </a:prstGeom>
          <a:solidFill>
            <a:srgbClr val="00206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Đưa nạn nhân ra khỏi nước</a:t>
            </a:r>
            <a:endParaRPr lang="en-US" sz="34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1929163"/>
            <a:ext cx="9355873" cy="584775"/>
          </a:xfrm>
          <a:prstGeom prst="rect">
            <a:avLst/>
          </a:prstGeom>
          <a:noFill/>
        </p:spPr>
        <p:txBody>
          <a:bodyPr wrap="square" rtlCol="0">
            <a:spAutoFit/>
          </a:bodyPr>
          <a:lstStyle/>
          <a:p>
            <a:pPr algn="just"/>
            <a:r>
              <a:rPr lang="vi-VN" sz="3200" b="1" dirty="0" smtClean="0">
                <a:solidFill>
                  <a:srgbClr val="C00000"/>
                </a:solidFill>
                <a:latin typeface="Times New Roman" panose="02020603050405020304" pitchFamily="18" charset="0"/>
                <a:cs typeface="Times New Roman" panose="02020603050405020304" pitchFamily="18" charset="0"/>
              </a:rPr>
              <a:t>Nếu nạn nhân còn tỉnh, giãy giụa dưới nước</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3325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XỬ TRÍ CẤP CỨU BAN ĐẦU</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78059" y="1193179"/>
            <a:ext cx="5687122" cy="615553"/>
          </a:xfrm>
          <a:prstGeom prst="rect">
            <a:avLst/>
          </a:prstGeom>
          <a:solidFill>
            <a:srgbClr val="00206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Đưa nạn nhân ra khỏi nước</a:t>
            </a:r>
            <a:endParaRPr lang="en-US" sz="34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1929163"/>
            <a:ext cx="9355873" cy="584775"/>
          </a:xfrm>
          <a:prstGeom prst="rect">
            <a:avLst/>
          </a:prstGeom>
          <a:noFill/>
        </p:spPr>
        <p:txBody>
          <a:bodyPr wrap="square" rtlCol="0">
            <a:spAutoFit/>
          </a:bodyPr>
          <a:lstStyle/>
          <a:p>
            <a:pPr algn="just"/>
            <a:r>
              <a:rPr lang="vi-VN" sz="3200" b="1" dirty="0" smtClean="0">
                <a:solidFill>
                  <a:srgbClr val="C00000"/>
                </a:solidFill>
                <a:latin typeface="Times New Roman" panose="02020603050405020304" pitchFamily="18" charset="0"/>
                <a:cs typeface="Times New Roman" panose="02020603050405020304" pitchFamily="18" charset="0"/>
              </a:rPr>
              <a:t>Nếu nạn nhân còn tỉnh, giãy giụa dưới nước</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650" y="2571750"/>
            <a:ext cx="9048750" cy="4286250"/>
          </a:xfrm>
          <a:prstGeom prst="rect">
            <a:avLst/>
          </a:prstGeom>
        </p:spPr>
      </p:pic>
    </p:spTree>
    <p:extLst>
      <p:ext uri="{BB962C8B-B14F-4D97-AF65-F5344CB8AC3E}">
        <p14:creationId xmlns:p14="http://schemas.microsoft.com/office/powerpoint/2010/main" val="2448663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XỬ TRÍ CẤP CỨU BAN ĐẦU</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78059" y="1193179"/>
            <a:ext cx="5687122" cy="615553"/>
          </a:xfrm>
          <a:prstGeom prst="rect">
            <a:avLst/>
          </a:prstGeom>
          <a:solidFill>
            <a:srgbClr val="00206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Đưa nạn nhân ra khỏi nước</a:t>
            </a:r>
            <a:endParaRPr lang="en-US" sz="34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1929163"/>
            <a:ext cx="9355873" cy="584775"/>
          </a:xfrm>
          <a:prstGeom prst="rect">
            <a:avLst/>
          </a:prstGeom>
          <a:noFill/>
        </p:spPr>
        <p:txBody>
          <a:bodyPr wrap="square" rtlCol="0">
            <a:spAutoFit/>
          </a:bodyPr>
          <a:lstStyle/>
          <a:p>
            <a:pPr algn="just"/>
            <a:r>
              <a:rPr lang="vi-VN" sz="3200" b="1" dirty="0" smtClean="0">
                <a:solidFill>
                  <a:srgbClr val="C00000"/>
                </a:solidFill>
                <a:latin typeface="Times New Roman" panose="02020603050405020304" pitchFamily="18" charset="0"/>
                <a:cs typeface="Times New Roman" panose="02020603050405020304" pitchFamily="18" charset="0"/>
              </a:rPr>
              <a:t>Nếu nạn nhân còn tỉnh, giãy giụa dưới nước</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5141" y="2571750"/>
            <a:ext cx="7620000" cy="4286250"/>
          </a:xfrm>
          <a:prstGeom prst="rect">
            <a:avLst/>
          </a:prstGeom>
        </p:spPr>
      </p:pic>
    </p:spTree>
    <p:extLst>
      <p:ext uri="{BB962C8B-B14F-4D97-AF65-F5344CB8AC3E}">
        <p14:creationId xmlns:p14="http://schemas.microsoft.com/office/powerpoint/2010/main" val="37467626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XỬ TRÍ CẤP CỨU BAN ĐẦU</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78059" y="1193179"/>
            <a:ext cx="5687122" cy="615553"/>
          </a:xfrm>
          <a:prstGeom prst="rect">
            <a:avLst/>
          </a:prstGeom>
          <a:solidFill>
            <a:srgbClr val="00206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Đưa nạn nhân ra khỏi nước</a:t>
            </a:r>
            <a:endParaRPr lang="en-US" sz="34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1929163"/>
            <a:ext cx="9355873" cy="584775"/>
          </a:xfrm>
          <a:prstGeom prst="rect">
            <a:avLst/>
          </a:prstGeom>
          <a:noFill/>
        </p:spPr>
        <p:txBody>
          <a:bodyPr wrap="square" rtlCol="0">
            <a:spAutoFit/>
          </a:bodyPr>
          <a:lstStyle/>
          <a:p>
            <a:pPr algn="just"/>
            <a:r>
              <a:rPr lang="vi-VN" sz="3200" b="1" dirty="0" smtClean="0">
                <a:solidFill>
                  <a:srgbClr val="C00000"/>
                </a:solidFill>
                <a:latin typeface="Times New Roman" panose="02020603050405020304" pitchFamily="18" charset="0"/>
                <a:cs typeface="Times New Roman" panose="02020603050405020304" pitchFamily="18" charset="0"/>
              </a:rPr>
              <a:t>Nếu nạn nhân còn tỉnh, giãy giụa dưới nước</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32" y="2571750"/>
            <a:ext cx="7620000" cy="4286250"/>
          </a:xfrm>
          <a:prstGeom prst="rect">
            <a:avLst/>
          </a:prstGeom>
        </p:spPr>
      </p:pic>
    </p:spTree>
    <p:extLst>
      <p:ext uri="{BB962C8B-B14F-4D97-AF65-F5344CB8AC3E}">
        <p14:creationId xmlns:p14="http://schemas.microsoft.com/office/powerpoint/2010/main" val="8974339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XỬ TRÍ CẤP CỨU BAN ĐẦU</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78059" y="1193179"/>
            <a:ext cx="5687122" cy="615553"/>
          </a:xfrm>
          <a:prstGeom prst="rect">
            <a:avLst/>
          </a:prstGeom>
          <a:solidFill>
            <a:srgbClr val="00206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Đưa nạn nhân ra khỏi nước</a:t>
            </a:r>
            <a:endParaRPr lang="en-US" sz="34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1929163"/>
            <a:ext cx="9355873" cy="584775"/>
          </a:xfrm>
          <a:prstGeom prst="rect">
            <a:avLst/>
          </a:prstGeom>
          <a:noFill/>
        </p:spPr>
        <p:txBody>
          <a:bodyPr wrap="square" rtlCol="0">
            <a:spAutoFit/>
          </a:bodyPr>
          <a:lstStyle/>
          <a:p>
            <a:pPr algn="just"/>
            <a:r>
              <a:rPr lang="vi-VN" sz="3200" b="1" dirty="0" smtClean="0">
                <a:solidFill>
                  <a:srgbClr val="C00000"/>
                </a:solidFill>
                <a:latin typeface="Times New Roman" panose="02020603050405020304" pitchFamily="18" charset="0"/>
                <a:cs typeface="Times New Roman" panose="02020603050405020304" pitchFamily="18" charset="0"/>
              </a:rPr>
              <a:t>Nếu nạn nhân còn tỉnh, giãy giụa dưới nước</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605775" y="3144645"/>
            <a:ext cx="9099396" cy="2446824"/>
          </a:xfrm>
          <a:prstGeom prst="rect">
            <a:avLst/>
          </a:prstGeom>
          <a:noFill/>
        </p:spPr>
        <p:txBody>
          <a:bodyPr wrap="square" rtlCol="0">
            <a:spAutoFit/>
          </a:bodyPr>
          <a:lstStyle/>
          <a:p>
            <a:pPr algn="just">
              <a:lnSpc>
                <a:spcPct val="150000"/>
              </a:lnSpc>
            </a:pPr>
            <a:r>
              <a:rPr lang="vi-VN" sz="3400" b="1" dirty="0" smtClean="0">
                <a:solidFill>
                  <a:srgbClr val="0070C0"/>
                </a:solidFill>
                <a:latin typeface="Times New Roman" panose="02020603050405020304" pitchFamily="18" charset="0"/>
                <a:cs typeface="Times New Roman" panose="02020603050405020304" pitchFamily="18" charset="0"/>
              </a:rPr>
              <a:t>Không nên nhảy xuống nước nếu không biết bơi hoặc không được huấn luyện cách đưa người đuối nước còn tỉnh lên bờ.</a:t>
            </a:r>
            <a:endParaRPr lang="en-US" sz="3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69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XỬ TRÍ CẤP CỨU BAN ĐẦU</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78059" y="1193179"/>
            <a:ext cx="5687122" cy="615553"/>
          </a:xfrm>
          <a:prstGeom prst="rect">
            <a:avLst/>
          </a:prstGeom>
          <a:solidFill>
            <a:srgbClr val="00206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Đưa nạn nhân ra khỏi nước</a:t>
            </a:r>
            <a:endParaRPr lang="en-US" sz="34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1929163"/>
            <a:ext cx="9355873" cy="584775"/>
          </a:xfrm>
          <a:prstGeom prst="rect">
            <a:avLst/>
          </a:prstGeom>
          <a:noFill/>
        </p:spPr>
        <p:txBody>
          <a:bodyPr wrap="square" rtlCol="0">
            <a:spAutoFit/>
          </a:bodyPr>
          <a:lstStyle/>
          <a:p>
            <a:pPr algn="just"/>
            <a:r>
              <a:rPr lang="vi-VN" sz="3200" b="1" dirty="0" smtClean="0">
                <a:solidFill>
                  <a:srgbClr val="C00000"/>
                </a:solidFill>
                <a:latin typeface="Times New Roman" panose="02020603050405020304" pitchFamily="18" charset="0"/>
                <a:cs typeface="Times New Roman" panose="02020603050405020304" pitchFamily="18" charset="0"/>
              </a:rPr>
              <a:t>Nếu nạn nhân bất tỉnh dưới nước</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99991" y="3037006"/>
            <a:ext cx="4015532" cy="1567993"/>
          </a:xfrm>
          <a:prstGeom prst="rect">
            <a:avLst/>
          </a:prstGeom>
          <a:noFill/>
        </p:spPr>
        <p:txBody>
          <a:bodyPr wrap="square" rtlCol="0">
            <a:spAutoFit/>
          </a:bodyPr>
          <a:lstStyle/>
          <a:p>
            <a:pPr>
              <a:lnSpc>
                <a:spcPct val="150000"/>
              </a:lnSpc>
            </a:pPr>
            <a:r>
              <a:rPr lang="vi-VN" sz="3400" b="1" dirty="0" smtClean="0">
                <a:solidFill>
                  <a:srgbClr val="0070C0"/>
                </a:solidFill>
                <a:latin typeface="Times New Roman" panose="02020603050405020304" pitchFamily="18" charset="0"/>
                <a:cs typeface="Times New Roman" panose="02020603050405020304" pitchFamily="18" charset="0"/>
              </a:rPr>
              <a:t>Chỉ xuống cứu khi người cứu biết bơi</a:t>
            </a:r>
            <a:endParaRPr lang="en-US" sz="3400" b="1" dirty="0">
              <a:solidFill>
                <a:srgbClr val="0070C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148" y="2455768"/>
            <a:ext cx="6444709" cy="4402232"/>
          </a:xfrm>
          <a:prstGeom prst="rect">
            <a:avLst/>
          </a:prstGeom>
        </p:spPr>
      </p:pic>
    </p:spTree>
    <p:extLst>
      <p:ext uri="{BB962C8B-B14F-4D97-AF65-F5344CB8AC3E}">
        <p14:creationId xmlns:p14="http://schemas.microsoft.com/office/powerpoint/2010/main" val="338447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XỬ TRÍ CẤP CỨU BAN ĐẦU</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78059" y="1193179"/>
            <a:ext cx="5687122" cy="615553"/>
          </a:xfrm>
          <a:prstGeom prst="rect">
            <a:avLst/>
          </a:prstGeom>
          <a:solidFill>
            <a:srgbClr val="00206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Đưa nạn nhân ra khỏi nước</a:t>
            </a:r>
            <a:endParaRPr lang="en-US" sz="34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1929163"/>
            <a:ext cx="9355873" cy="584775"/>
          </a:xfrm>
          <a:prstGeom prst="rect">
            <a:avLst/>
          </a:prstGeom>
          <a:noFill/>
        </p:spPr>
        <p:txBody>
          <a:bodyPr wrap="square" rtlCol="0">
            <a:spAutoFit/>
          </a:bodyPr>
          <a:lstStyle/>
          <a:p>
            <a:pPr algn="just"/>
            <a:r>
              <a:rPr lang="vi-VN" sz="3200" b="1" dirty="0" smtClean="0">
                <a:solidFill>
                  <a:srgbClr val="C00000"/>
                </a:solidFill>
                <a:latin typeface="Times New Roman" panose="02020603050405020304" pitchFamily="18" charset="0"/>
                <a:cs typeface="Times New Roman" panose="02020603050405020304" pitchFamily="18" charset="0"/>
              </a:rPr>
              <a:t>Nếu nạn nhân bất tỉnh dưới nước</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99991" y="3037006"/>
            <a:ext cx="4015532" cy="1567993"/>
          </a:xfrm>
          <a:prstGeom prst="rect">
            <a:avLst/>
          </a:prstGeom>
          <a:noFill/>
        </p:spPr>
        <p:txBody>
          <a:bodyPr wrap="square" rtlCol="0">
            <a:spAutoFit/>
          </a:bodyPr>
          <a:lstStyle/>
          <a:p>
            <a:pPr>
              <a:lnSpc>
                <a:spcPct val="150000"/>
              </a:lnSpc>
            </a:pPr>
            <a:r>
              <a:rPr lang="vi-VN" sz="3400" b="1" dirty="0" smtClean="0">
                <a:solidFill>
                  <a:srgbClr val="0070C0"/>
                </a:solidFill>
                <a:latin typeface="Times New Roman" panose="02020603050405020304" pitchFamily="18" charset="0"/>
                <a:cs typeface="Times New Roman" panose="02020603050405020304" pitchFamily="18" charset="0"/>
              </a:rPr>
              <a:t>Gọi người hỗ trợ hoặc dùng thuyền</a:t>
            </a:r>
            <a:endParaRPr lang="en-US" sz="3400" b="1" dirty="0">
              <a:solidFill>
                <a:srgbClr val="0070C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4362450" y="2500312"/>
            <a:ext cx="7697222" cy="4123512"/>
          </a:xfrm>
          <a:prstGeom prst="rect">
            <a:avLst/>
          </a:prstGeom>
        </p:spPr>
      </p:pic>
    </p:spTree>
    <p:extLst>
      <p:ext uri="{BB962C8B-B14F-4D97-AF65-F5344CB8AC3E}">
        <p14:creationId xmlns:p14="http://schemas.microsoft.com/office/powerpoint/2010/main" val="426388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XỬ TRÍ CẤP CỨU BAN ĐẦU</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78059" y="1193179"/>
            <a:ext cx="8430321" cy="584775"/>
          </a:xfrm>
          <a:prstGeom prst="rect">
            <a:avLst/>
          </a:prstGeom>
          <a:solidFill>
            <a:srgbClr val="002060"/>
          </a:solidFill>
        </p:spPr>
        <p:txBody>
          <a:bodyPr wrap="square" rtlCol="0">
            <a:spAutoFit/>
          </a:bodyPr>
          <a:lstStyle/>
          <a:p>
            <a:r>
              <a:rPr lang="vi-VN" sz="3200" b="1" dirty="0" smtClean="0">
                <a:solidFill>
                  <a:schemeClr val="bg1"/>
                </a:solidFill>
                <a:latin typeface="Times New Roman" panose="02020603050405020304" pitchFamily="18" charset="0"/>
                <a:cs typeface="Times New Roman" panose="02020603050405020304" pitchFamily="18" charset="0"/>
              </a:rPr>
              <a:t>Sau khi tiếp cận nạn nhân bất tỉnh ở dưới nước</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9306" y="2282346"/>
            <a:ext cx="10430107" cy="584775"/>
          </a:xfrm>
          <a:prstGeom prst="rect">
            <a:avLst/>
          </a:prstGeom>
          <a:solidFill>
            <a:srgbClr val="C00000"/>
          </a:solidFill>
        </p:spPr>
        <p:txBody>
          <a:bodyPr wrap="square" rtlCol="0">
            <a:spAutoFit/>
          </a:bodyPr>
          <a:lstStyle/>
          <a:p>
            <a:r>
              <a:rPr lang="vi-VN" sz="3200" b="1" dirty="0" smtClean="0">
                <a:solidFill>
                  <a:schemeClr val="bg1"/>
                </a:solidFill>
                <a:latin typeface="Times New Roman" panose="02020603050405020304" pitchFamily="18" charset="0"/>
                <a:cs typeface="Times New Roman" panose="02020603050405020304" pitchFamily="18" charset="0"/>
              </a:rPr>
              <a:t>Nắm tóc nạn nhân để đầu nạn nhân nhô lên khỏi mặt nước</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90283" y="3464567"/>
            <a:ext cx="11058294" cy="584775"/>
          </a:xfrm>
          <a:prstGeom prst="rect">
            <a:avLst/>
          </a:prstGeom>
          <a:solidFill>
            <a:srgbClr val="003300"/>
          </a:solidFill>
        </p:spPr>
        <p:txBody>
          <a:bodyPr wrap="square" rtlCol="0">
            <a:spAutoFit/>
          </a:bodyPr>
          <a:lstStyle/>
          <a:p>
            <a:r>
              <a:rPr lang="vi-VN" sz="3200" b="1" dirty="0" smtClean="0">
                <a:solidFill>
                  <a:schemeClr val="bg1"/>
                </a:solidFill>
                <a:latin typeface="Times New Roman" panose="02020603050405020304" pitchFamily="18" charset="0"/>
                <a:cs typeface="Times New Roman" panose="02020603050405020304" pitchFamily="18" charset="0"/>
              </a:rPr>
              <a:t>Tát mạnh 2-3 cái vào má nạn nhân </a:t>
            </a:r>
            <a:r>
              <a:rPr lang="vi-VN" sz="3200" b="1"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phản xạ hồi tỉnh, thở lại</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782011" y="4563281"/>
            <a:ext cx="7810663" cy="584775"/>
          </a:xfrm>
          <a:prstGeom prst="rect">
            <a:avLst/>
          </a:prstGeom>
          <a:solidFill>
            <a:srgbClr val="660033"/>
          </a:solidFill>
        </p:spPr>
        <p:txBody>
          <a:bodyPr wrap="square" rtlCol="0">
            <a:spAutoFit/>
          </a:bodyPr>
          <a:lstStyle/>
          <a:p>
            <a:r>
              <a:rPr lang="vi-VN" sz="3200" b="1" dirty="0" smtClean="0">
                <a:solidFill>
                  <a:schemeClr val="bg1"/>
                </a:solidFill>
                <a:latin typeface="Times New Roman" panose="02020603050405020304" pitchFamily="18" charset="0"/>
                <a:cs typeface="Times New Roman" panose="02020603050405020304" pitchFamily="18" charset="0"/>
              </a:rPr>
              <a:t>Quàng tay qua nách nạn nhân và lôi vào bờ</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986886" y="5661996"/>
            <a:ext cx="7810663" cy="1077218"/>
          </a:xfrm>
          <a:prstGeom prst="rect">
            <a:avLst/>
          </a:prstGeom>
          <a:solidFill>
            <a:schemeClr val="tx1">
              <a:lumMod val="95000"/>
              <a:lumOff val="5000"/>
            </a:schemeClr>
          </a:solidFill>
        </p:spPr>
        <p:txBody>
          <a:bodyPr wrap="square" rtlCol="0">
            <a:spAutoFit/>
          </a:bodyPr>
          <a:lstStyle/>
          <a:p>
            <a:r>
              <a:rPr lang="vi-VN" sz="3200" b="1" dirty="0" smtClean="0">
                <a:solidFill>
                  <a:schemeClr val="bg1"/>
                </a:solidFill>
                <a:latin typeface="Times New Roman" panose="02020603050405020304" pitchFamily="18" charset="0"/>
                <a:cs typeface="Times New Roman" panose="02020603050405020304" pitchFamily="18" charset="0"/>
              </a:rPr>
              <a:t>Khi chân người đi cứu đã chạm đất</a:t>
            </a:r>
          </a:p>
          <a:p>
            <a:r>
              <a:rPr lang="vi-VN" sz="3200" b="1" dirty="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thổi ngạt miệng – miệng ngay</a:t>
            </a:r>
            <a:endParaRPr lang="en-US" sz="3200" b="1" dirty="0">
              <a:solidFill>
                <a:schemeClr val="bg1"/>
              </a:solidFill>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a:off x="4293219" y="1818906"/>
            <a:ext cx="0" cy="418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281960" y="2952614"/>
            <a:ext cx="0" cy="418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828371" y="4082795"/>
            <a:ext cx="0" cy="418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586653" y="5232009"/>
            <a:ext cx="0" cy="418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574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algn="ctr"/>
            <a:r>
              <a:rPr lang="en-US" sz="3600" b="1" dirty="0" smtClean="0">
                <a:solidFill>
                  <a:schemeClr val="bg1"/>
                </a:solidFill>
                <a:latin typeface="Times New Roman" panose="02020603050405020304" pitchFamily="18" charset="0"/>
                <a:cs typeface="Times New Roman" panose="02020603050405020304" pitchFamily="18" charset="0"/>
              </a:rPr>
              <a:t>NỘI DUNG CHÍNH</a:t>
            </a:r>
            <a:endParaRPr lang="en-US" sz="36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10" name="Diagram 9"/>
          <p:cNvGraphicFramePr/>
          <p:nvPr>
            <p:extLst>
              <p:ext uri="{D42A27DB-BD31-4B8C-83A1-F6EECF244321}">
                <p14:modId xmlns:p14="http://schemas.microsoft.com/office/powerpoint/2010/main" val="1476142799"/>
              </p:ext>
            </p:extLst>
          </p:nvPr>
        </p:nvGraphicFramePr>
        <p:xfrm>
          <a:off x="2032000" y="1123079"/>
          <a:ext cx="863151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Tree>
    <p:extLst>
      <p:ext uri="{BB962C8B-B14F-4D97-AF65-F5344CB8AC3E}">
        <p14:creationId xmlns:p14="http://schemas.microsoft.com/office/powerpoint/2010/main" val="135027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graphicEl>
                                              <a:dgm id="{3E04E1A0-4911-4415-907E-7FA7A18678CF}"/>
                                            </p:graphicEl>
                                          </p:spTgt>
                                        </p:tgtEl>
                                        <p:attrNameLst>
                                          <p:attrName>style.visibility</p:attrName>
                                        </p:attrNameLst>
                                      </p:cBhvr>
                                      <p:to>
                                        <p:strVal val="visible"/>
                                      </p:to>
                                    </p:set>
                                    <p:animEffect transition="in" filter="fade">
                                      <p:cBhvr>
                                        <p:cTn id="7" dur="500"/>
                                        <p:tgtEl>
                                          <p:spTgt spid="10">
                                            <p:graphicEl>
                                              <a:dgm id="{3E04E1A0-4911-4415-907E-7FA7A18678CF}"/>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graphicEl>
                                              <a:dgm id="{5F239C19-2EE5-4181-BDC3-2ED0ED8B38CE}"/>
                                            </p:graphicEl>
                                          </p:spTgt>
                                        </p:tgtEl>
                                        <p:attrNameLst>
                                          <p:attrName>style.visibility</p:attrName>
                                        </p:attrNameLst>
                                      </p:cBhvr>
                                      <p:to>
                                        <p:strVal val="visible"/>
                                      </p:to>
                                    </p:set>
                                    <p:animEffect transition="in" filter="fade">
                                      <p:cBhvr>
                                        <p:cTn id="10" dur="500"/>
                                        <p:tgtEl>
                                          <p:spTgt spid="10">
                                            <p:graphicEl>
                                              <a:dgm id="{5F239C19-2EE5-4181-BDC3-2ED0ED8B38CE}"/>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graphicEl>
                                              <a:dgm id="{E7632E83-9F2C-49DF-976A-B277A27FF462}"/>
                                            </p:graphicEl>
                                          </p:spTgt>
                                        </p:tgtEl>
                                        <p:attrNameLst>
                                          <p:attrName>style.visibility</p:attrName>
                                        </p:attrNameLst>
                                      </p:cBhvr>
                                      <p:to>
                                        <p:strVal val="visible"/>
                                      </p:to>
                                    </p:set>
                                    <p:animEffect transition="in" filter="fade">
                                      <p:cBhvr>
                                        <p:cTn id="13" dur="500"/>
                                        <p:tgtEl>
                                          <p:spTgt spid="10">
                                            <p:graphicEl>
                                              <a:dgm id="{E7632E83-9F2C-49DF-976A-B277A27FF462}"/>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graphicEl>
                                              <a:dgm id="{BE0076C6-1441-4AE3-AC83-5804FD9F2E34}"/>
                                            </p:graphicEl>
                                          </p:spTgt>
                                        </p:tgtEl>
                                        <p:attrNameLst>
                                          <p:attrName>style.visibility</p:attrName>
                                        </p:attrNameLst>
                                      </p:cBhvr>
                                      <p:to>
                                        <p:strVal val="visible"/>
                                      </p:to>
                                    </p:set>
                                    <p:animEffect transition="in" filter="fade">
                                      <p:cBhvr>
                                        <p:cTn id="18" dur="500"/>
                                        <p:tgtEl>
                                          <p:spTgt spid="10">
                                            <p:graphicEl>
                                              <a:dgm id="{BE0076C6-1441-4AE3-AC83-5804FD9F2E34}"/>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graphicEl>
                                              <a:dgm id="{7038D425-69F1-43F4-90FE-BB4D45729229}"/>
                                            </p:graphicEl>
                                          </p:spTgt>
                                        </p:tgtEl>
                                        <p:attrNameLst>
                                          <p:attrName>style.visibility</p:attrName>
                                        </p:attrNameLst>
                                      </p:cBhvr>
                                      <p:to>
                                        <p:strVal val="visible"/>
                                      </p:to>
                                    </p:set>
                                    <p:animEffect transition="in" filter="fade">
                                      <p:cBhvr>
                                        <p:cTn id="21" dur="500"/>
                                        <p:tgtEl>
                                          <p:spTgt spid="10">
                                            <p:graphicEl>
                                              <a:dgm id="{7038D425-69F1-43F4-90FE-BB4D45729229}"/>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0B4BF552-D328-4375-9F34-6365C391415F}"/>
                                            </p:graphicEl>
                                          </p:spTgt>
                                        </p:tgtEl>
                                        <p:attrNameLst>
                                          <p:attrName>style.visibility</p:attrName>
                                        </p:attrNameLst>
                                      </p:cBhvr>
                                      <p:to>
                                        <p:strVal val="visible"/>
                                      </p:to>
                                    </p:set>
                                    <p:animEffect transition="in" filter="fade">
                                      <p:cBhvr>
                                        <p:cTn id="26" dur="500"/>
                                        <p:tgtEl>
                                          <p:spTgt spid="10">
                                            <p:graphicEl>
                                              <a:dgm id="{0B4BF552-D328-4375-9F34-6365C391415F}"/>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graphicEl>
                                              <a:dgm id="{AE8E4200-856D-43F0-B782-759A7737B285}"/>
                                            </p:graphicEl>
                                          </p:spTgt>
                                        </p:tgtEl>
                                        <p:attrNameLst>
                                          <p:attrName>style.visibility</p:attrName>
                                        </p:attrNameLst>
                                      </p:cBhvr>
                                      <p:to>
                                        <p:strVal val="visible"/>
                                      </p:to>
                                    </p:set>
                                    <p:animEffect transition="in" filter="fade">
                                      <p:cBhvr>
                                        <p:cTn id="29" dur="500"/>
                                        <p:tgtEl>
                                          <p:spTgt spid="10">
                                            <p:graphicEl>
                                              <a:dgm id="{AE8E4200-856D-43F0-B782-759A7737B285}"/>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graphicEl>
                                              <a:dgm id="{AF21470F-D7C1-4F61-9E4C-887CC95FF4BF}"/>
                                            </p:graphicEl>
                                          </p:spTgt>
                                        </p:tgtEl>
                                        <p:attrNameLst>
                                          <p:attrName>style.visibility</p:attrName>
                                        </p:attrNameLst>
                                      </p:cBhvr>
                                      <p:to>
                                        <p:strVal val="visible"/>
                                      </p:to>
                                    </p:set>
                                    <p:animEffect transition="in" filter="fade">
                                      <p:cBhvr>
                                        <p:cTn id="34" dur="500"/>
                                        <p:tgtEl>
                                          <p:spTgt spid="10">
                                            <p:graphicEl>
                                              <a:dgm id="{AF21470F-D7C1-4F61-9E4C-887CC95FF4BF}"/>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graphicEl>
                                              <a:dgm id="{F6A321F8-97A2-4887-91B9-9090847245CE}"/>
                                            </p:graphicEl>
                                          </p:spTgt>
                                        </p:tgtEl>
                                        <p:attrNameLst>
                                          <p:attrName>style.visibility</p:attrName>
                                        </p:attrNameLst>
                                      </p:cBhvr>
                                      <p:to>
                                        <p:strVal val="visible"/>
                                      </p:to>
                                    </p:set>
                                    <p:animEffect transition="in" filter="fade">
                                      <p:cBhvr>
                                        <p:cTn id="37" dur="500"/>
                                        <p:tgtEl>
                                          <p:spTgt spid="10">
                                            <p:graphicEl>
                                              <a:dgm id="{F6A321F8-97A2-4887-91B9-9090847245C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XỬ TRÍ CẤP CỨU BAN ĐẦU</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9" name="TextBox 8"/>
          <p:cNvSpPr txBox="1"/>
          <p:nvPr/>
        </p:nvSpPr>
        <p:spPr>
          <a:xfrm>
            <a:off x="109872" y="1123449"/>
            <a:ext cx="7810663" cy="1077218"/>
          </a:xfrm>
          <a:prstGeom prst="rect">
            <a:avLst/>
          </a:prstGeom>
          <a:solidFill>
            <a:schemeClr val="tx1">
              <a:lumMod val="95000"/>
              <a:lumOff val="5000"/>
            </a:schemeClr>
          </a:solidFill>
        </p:spPr>
        <p:txBody>
          <a:bodyPr wrap="square" rtlCol="0">
            <a:spAutoFit/>
          </a:bodyPr>
          <a:lstStyle/>
          <a:p>
            <a:r>
              <a:rPr lang="vi-VN" sz="3200" b="1" dirty="0" smtClean="0">
                <a:solidFill>
                  <a:schemeClr val="bg1"/>
                </a:solidFill>
                <a:latin typeface="Times New Roman" panose="02020603050405020304" pitchFamily="18" charset="0"/>
                <a:cs typeface="Times New Roman" panose="02020603050405020304" pitchFamily="18" charset="0"/>
              </a:rPr>
              <a:t>Khi chân người đi cứu đã chạm đất</a:t>
            </a:r>
          </a:p>
          <a:p>
            <a:r>
              <a:rPr lang="vi-VN" sz="3200" b="1" dirty="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thổi ngạt miệng – miệng ngay</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118" r="4640" b="12774"/>
          <a:stretch/>
        </p:blipFill>
        <p:spPr>
          <a:xfrm>
            <a:off x="3590693" y="2285283"/>
            <a:ext cx="7556919" cy="4572717"/>
          </a:xfrm>
          <a:prstGeom prst="rect">
            <a:avLst/>
          </a:prstGeom>
        </p:spPr>
      </p:pic>
    </p:spTree>
    <p:extLst>
      <p:ext uri="{BB962C8B-B14F-4D97-AF65-F5344CB8AC3E}">
        <p14:creationId xmlns:p14="http://schemas.microsoft.com/office/powerpoint/2010/main" val="91356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XỬ TRÍ CẤP CỨU BAN ĐẦU</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276596" y="1183631"/>
            <a:ext cx="2207941" cy="615553"/>
          </a:xfrm>
          <a:prstGeom prst="rect">
            <a:avLst/>
          </a:prstGeom>
          <a:solidFill>
            <a:srgbClr val="00206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Khi lên bờ</a:t>
            </a:r>
            <a:endParaRPr lang="en-US" sz="34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9306" y="2282346"/>
            <a:ext cx="10264551" cy="615553"/>
          </a:xfrm>
          <a:prstGeom prst="rect">
            <a:avLst/>
          </a:prstGeom>
          <a:solidFill>
            <a:srgbClr val="C0000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Để nạn nhân nằm ưỡn cổ, lấy khăn lau sạch mũi, họng</a:t>
            </a:r>
            <a:endParaRPr lang="en-US" sz="3400" b="1" dirty="0">
              <a:solidFill>
                <a:schemeClr val="bg1"/>
              </a:solidFill>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a:off x="1324811" y="1810335"/>
            <a:ext cx="0" cy="418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3323062" y="3086860"/>
            <a:ext cx="7411053" cy="3773449"/>
            <a:chOff x="3323062" y="3086860"/>
            <a:chExt cx="7411053" cy="3773449"/>
          </a:xfrm>
        </p:grpSpPr>
        <p:pic>
          <p:nvPicPr>
            <p:cNvPr id="4" name="Picture 3"/>
            <p:cNvPicPr>
              <a:picLocks noChangeAspect="1"/>
            </p:cNvPicPr>
            <p:nvPr/>
          </p:nvPicPr>
          <p:blipFill>
            <a:blip r:embed="rId3"/>
            <a:stretch>
              <a:fillRect/>
            </a:stretch>
          </p:blipFill>
          <p:spPr>
            <a:xfrm>
              <a:off x="3323062" y="3086860"/>
              <a:ext cx="7411053" cy="3773449"/>
            </a:xfrm>
            <a:prstGeom prst="rect">
              <a:avLst/>
            </a:prstGeom>
          </p:spPr>
        </p:pic>
        <p:sp>
          <p:nvSpPr>
            <p:cNvPr id="15" name="TextBox 14"/>
            <p:cNvSpPr txBox="1"/>
            <p:nvPr/>
          </p:nvSpPr>
          <p:spPr>
            <a:xfrm>
              <a:off x="3401122" y="3200400"/>
              <a:ext cx="1393902" cy="369332"/>
            </a:xfrm>
            <a:prstGeom prst="rect">
              <a:avLst/>
            </a:prstGeom>
            <a:solidFill>
              <a:schemeClr val="bg1"/>
            </a:solidFill>
          </p:spPr>
          <p:txBody>
            <a:bodyPr wrap="square" rtlCol="0">
              <a:spAutoFit/>
            </a:bodyPr>
            <a:lstStyle/>
            <a:p>
              <a:endParaRPr lang="en-US" dirty="0"/>
            </a:p>
          </p:txBody>
        </p:sp>
      </p:grpSp>
      <p:sp>
        <p:nvSpPr>
          <p:cNvPr id="17" name="TextBox 16"/>
          <p:cNvSpPr txBox="1"/>
          <p:nvPr/>
        </p:nvSpPr>
        <p:spPr>
          <a:xfrm>
            <a:off x="7315199" y="3200399"/>
            <a:ext cx="3010829" cy="479503"/>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211452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XỬ TRÍ CẤP CỨU BAN ĐẦU</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276596" y="1183631"/>
            <a:ext cx="2207941" cy="615553"/>
          </a:xfrm>
          <a:prstGeom prst="rect">
            <a:avLst/>
          </a:prstGeom>
          <a:solidFill>
            <a:srgbClr val="00206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Khi lên bờ</a:t>
            </a:r>
            <a:endParaRPr lang="en-US" sz="34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9306" y="2282346"/>
            <a:ext cx="10264551" cy="615553"/>
          </a:xfrm>
          <a:prstGeom prst="rect">
            <a:avLst/>
          </a:prstGeom>
          <a:solidFill>
            <a:srgbClr val="C0000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Để nạn nhân nằm ưỡn cổ, lấy khăn lau sạch mũi, họng</a:t>
            </a:r>
            <a:endParaRPr lang="en-US" sz="3400" b="1"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881039" y="3430534"/>
            <a:ext cx="4941083" cy="615553"/>
          </a:xfrm>
          <a:prstGeom prst="rect">
            <a:avLst/>
          </a:prstGeom>
          <a:solidFill>
            <a:srgbClr val="00330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Thổi ngạt miệng – miệng</a:t>
            </a:r>
            <a:endParaRPr lang="en-US" sz="3400" b="1"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416649" y="4557372"/>
            <a:ext cx="2823443" cy="615553"/>
          </a:xfrm>
          <a:prstGeom prst="rect">
            <a:avLst/>
          </a:prstGeom>
          <a:solidFill>
            <a:srgbClr val="660033"/>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Sờ mạch cảnh</a:t>
            </a:r>
            <a:endParaRPr lang="en-US" sz="3400" b="1" dirty="0">
              <a:solidFill>
                <a:schemeClr val="bg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684550" y="5650845"/>
            <a:ext cx="7372596" cy="1138773"/>
          </a:xfrm>
          <a:prstGeom prst="rect">
            <a:avLst/>
          </a:prstGeom>
          <a:solidFill>
            <a:schemeClr val="tx1">
              <a:lumMod val="95000"/>
              <a:lumOff val="5000"/>
            </a:schemeClr>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Nếu không có mạch cảnh</a:t>
            </a:r>
          </a:p>
          <a:p>
            <a:r>
              <a:rPr lang="vi-VN" sz="3400" b="1" dirty="0">
                <a:solidFill>
                  <a:schemeClr val="bg1"/>
                </a:solidFill>
                <a:latin typeface="Times New Roman" panose="02020603050405020304" pitchFamily="18" charset="0"/>
                <a:cs typeface="Times New Roman" panose="02020603050405020304" pitchFamily="18" charset="0"/>
              </a:rPr>
              <a:t>	</a:t>
            </a:r>
            <a:r>
              <a:rPr lang="vi-VN" sz="3400" b="1" dirty="0" smtClean="0">
                <a:solidFill>
                  <a:schemeClr val="bg1"/>
                </a:solidFill>
                <a:latin typeface="Times New Roman" panose="02020603050405020304" pitchFamily="18" charset="0"/>
                <a:cs typeface="Times New Roman" panose="02020603050405020304" pitchFamily="18" charset="0"/>
              </a:rPr>
              <a:t>	</a:t>
            </a:r>
            <a:r>
              <a:rPr lang="vi-VN" sz="3400" b="1"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cấp cứu ngưng tuần hoàn</a:t>
            </a:r>
            <a:endParaRPr lang="en-US" sz="3400" b="1" dirty="0">
              <a:solidFill>
                <a:schemeClr val="bg1"/>
              </a:solidFill>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a:off x="1324811" y="1810335"/>
            <a:ext cx="0" cy="418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025483" y="2967094"/>
            <a:ext cx="0" cy="418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828371" y="4082795"/>
            <a:ext cx="0" cy="418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263268" y="5232009"/>
            <a:ext cx="0" cy="418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22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XỬ TRÍ CẤP CỨU BAN ĐẦU</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557561" y="1248935"/>
            <a:ext cx="4404731" cy="615553"/>
          </a:xfrm>
          <a:prstGeom prst="rect">
            <a:avLst/>
          </a:prstGeom>
          <a:solidFill>
            <a:srgbClr val="00206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Thời gian cấp cứu ???</a:t>
            </a:r>
            <a:endParaRPr lang="en-US" sz="34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92458" y="2377438"/>
            <a:ext cx="7248293" cy="1661993"/>
          </a:xfrm>
          <a:prstGeom prst="rect">
            <a:avLst/>
          </a:prstGeom>
          <a:solidFill>
            <a:srgbClr val="C00000"/>
          </a:solidFill>
        </p:spPr>
        <p:txBody>
          <a:bodyPr wrap="square" rtlCol="0">
            <a:spAutoFit/>
          </a:bodyPr>
          <a:lstStyle/>
          <a:p>
            <a:pPr algn="ctr"/>
            <a:r>
              <a:rPr lang="vi-VN" sz="3400" b="1" dirty="0" smtClean="0">
                <a:solidFill>
                  <a:schemeClr val="bg1"/>
                </a:solidFill>
                <a:latin typeface="+mj-lt"/>
              </a:rPr>
              <a:t>Tiến hành hô hấp miệng – miệng và</a:t>
            </a:r>
          </a:p>
          <a:p>
            <a:pPr algn="ctr"/>
            <a:r>
              <a:rPr lang="vi-VN" sz="3400" b="1" dirty="0" smtClean="0">
                <a:solidFill>
                  <a:schemeClr val="bg1"/>
                </a:solidFill>
                <a:latin typeface="+mj-lt"/>
              </a:rPr>
              <a:t>ép tim ngoài lồng ngực theo phác đồ</a:t>
            </a:r>
          </a:p>
          <a:p>
            <a:pPr algn="ctr"/>
            <a:r>
              <a:rPr lang="vi-VN" sz="3400" b="1" dirty="0" smtClean="0">
                <a:solidFill>
                  <a:schemeClr val="bg1"/>
                </a:solidFill>
                <a:latin typeface="+mj-lt"/>
              </a:rPr>
              <a:t>cấp cứu ngừng tuần hoàn cho đến khi</a:t>
            </a:r>
            <a:endParaRPr lang="en-US" sz="3400" b="1" dirty="0">
              <a:solidFill>
                <a:schemeClr val="bg1"/>
              </a:solidFill>
              <a:latin typeface="+mj-lt"/>
            </a:endParaRPr>
          </a:p>
        </p:txBody>
      </p:sp>
      <p:sp>
        <p:nvSpPr>
          <p:cNvPr id="5" name="TextBox 4"/>
          <p:cNvSpPr txBox="1"/>
          <p:nvPr/>
        </p:nvSpPr>
        <p:spPr>
          <a:xfrm>
            <a:off x="5386039" y="4552381"/>
            <a:ext cx="3278458" cy="615553"/>
          </a:xfrm>
          <a:prstGeom prst="rect">
            <a:avLst/>
          </a:prstGeom>
          <a:solidFill>
            <a:srgbClr val="003300"/>
          </a:solidFill>
        </p:spPr>
        <p:txBody>
          <a:bodyPr wrap="square" rtlCol="0">
            <a:spAutoFit/>
          </a:bodyPr>
          <a:lstStyle/>
          <a:p>
            <a:r>
              <a:rPr lang="vi-VN" sz="3400" b="1" dirty="0" smtClean="0">
                <a:solidFill>
                  <a:schemeClr val="bg1"/>
                </a:solidFill>
                <a:latin typeface="+mj-lt"/>
              </a:rPr>
              <a:t>Kíp cấp cứu đến</a:t>
            </a:r>
            <a:endParaRPr lang="en-US" sz="3400" b="1" dirty="0">
              <a:solidFill>
                <a:schemeClr val="bg1"/>
              </a:solidFill>
              <a:latin typeface="+mj-lt"/>
            </a:endParaRPr>
          </a:p>
        </p:txBody>
      </p:sp>
      <p:sp>
        <p:nvSpPr>
          <p:cNvPr id="8" name="TextBox 7"/>
          <p:cNvSpPr txBox="1"/>
          <p:nvPr/>
        </p:nvSpPr>
        <p:spPr>
          <a:xfrm>
            <a:off x="2103863" y="5604144"/>
            <a:ext cx="4754136" cy="1138773"/>
          </a:xfrm>
          <a:prstGeom prst="rect">
            <a:avLst/>
          </a:prstGeom>
          <a:solidFill>
            <a:srgbClr val="003300"/>
          </a:solidFill>
        </p:spPr>
        <p:txBody>
          <a:bodyPr wrap="square" rtlCol="0">
            <a:spAutoFit/>
          </a:bodyPr>
          <a:lstStyle/>
          <a:p>
            <a:pPr algn="ctr"/>
            <a:r>
              <a:rPr lang="vi-VN" sz="3400" b="1" dirty="0" smtClean="0">
                <a:solidFill>
                  <a:schemeClr val="bg1"/>
                </a:solidFill>
                <a:latin typeface="+mj-lt"/>
              </a:rPr>
              <a:t>Tim đập trở lại &amp; </a:t>
            </a:r>
          </a:p>
          <a:p>
            <a:pPr algn="ctr"/>
            <a:r>
              <a:rPr lang="vi-VN" sz="3400" b="1" dirty="0" smtClean="0">
                <a:solidFill>
                  <a:schemeClr val="bg1"/>
                </a:solidFill>
                <a:latin typeface="+mj-lt"/>
              </a:rPr>
              <a:t>hoạt động hô hấp trở lại</a:t>
            </a:r>
            <a:endParaRPr lang="en-US" sz="3400" b="1" dirty="0">
              <a:solidFill>
                <a:schemeClr val="bg1"/>
              </a:solidFill>
              <a:latin typeface="+mj-lt"/>
            </a:endParaRPr>
          </a:p>
        </p:txBody>
      </p:sp>
      <p:cxnSp>
        <p:nvCxnSpPr>
          <p:cNvPr id="9" name="Straight Arrow Connector 8"/>
          <p:cNvCxnSpPr/>
          <p:nvPr/>
        </p:nvCxnSpPr>
        <p:spPr>
          <a:xfrm>
            <a:off x="3053250" y="1886790"/>
            <a:ext cx="0" cy="418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000771" y="4107485"/>
            <a:ext cx="0" cy="418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025589" y="4084035"/>
            <a:ext cx="0" cy="14581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XỬ TRÍ CẤP CỨU BAN ĐẦU</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6585" y="1131570"/>
            <a:ext cx="6079273" cy="5726430"/>
          </a:xfrm>
          <a:prstGeom prst="rect">
            <a:avLst/>
          </a:prstGeom>
        </p:spPr>
      </p:pic>
    </p:spTree>
    <p:extLst>
      <p:ext uri="{BB962C8B-B14F-4D97-AF65-F5344CB8AC3E}">
        <p14:creationId xmlns:p14="http://schemas.microsoft.com/office/powerpoint/2010/main" val="200835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XỬ TRÍ CẤP CỨU BAN ĐẦU</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736" y="1131570"/>
            <a:ext cx="6045820" cy="5726430"/>
          </a:xfrm>
          <a:prstGeom prst="rect">
            <a:avLst/>
          </a:prstGeom>
        </p:spPr>
      </p:pic>
    </p:spTree>
    <p:extLst>
      <p:ext uri="{BB962C8B-B14F-4D97-AF65-F5344CB8AC3E}">
        <p14:creationId xmlns:p14="http://schemas.microsoft.com/office/powerpoint/2010/main" val="33905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MỘT SỐ LƯU Ý</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78058" y="1193179"/>
            <a:ext cx="6099718" cy="615553"/>
          </a:xfrm>
          <a:prstGeom prst="rect">
            <a:avLst/>
          </a:prstGeom>
          <a:solidFill>
            <a:srgbClr val="00206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Không nên dốc ngược nạn nhân</a:t>
            </a:r>
            <a:endParaRPr lang="en-US" sz="3400" b="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853" y="1909091"/>
            <a:ext cx="4437256" cy="4925354"/>
          </a:xfrm>
          <a:prstGeom prst="rect">
            <a:avLst/>
          </a:prstGeom>
        </p:spPr>
      </p:pic>
      <p:sp>
        <p:nvSpPr>
          <p:cNvPr id="5" name="Multiply 4"/>
          <p:cNvSpPr/>
          <p:nvPr/>
        </p:nvSpPr>
        <p:spPr>
          <a:xfrm>
            <a:off x="4432610" y="3267307"/>
            <a:ext cx="3490332" cy="188455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98971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MỘT SỐ LƯU Ý</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78058" y="1193179"/>
            <a:ext cx="4259766" cy="615553"/>
          </a:xfrm>
          <a:prstGeom prst="rect">
            <a:avLst/>
          </a:prstGeom>
          <a:solidFill>
            <a:srgbClr val="002060"/>
          </a:solidFill>
        </p:spPr>
        <p:txBody>
          <a:bodyPr wrap="square" rtlCol="0">
            <a:spAutoFit/>
          </a:bodyPr>
          <a:lstStyle/>
          <a:p>
            <a:r>
              <a:rPr lang="vi-VN" sz="3400" b="1" dirty="0" smtClean="0">
                <a:solidFill>
                  <a:schemeClr val="bg1"/>
                </a:solidFill>
                <a:latin typeface="Times New Roman" panose="02020603050405020304" pitchFamily="18" charset="0"/>
                <a:cs typeface="Times New Roman" panose="02020603050405020304" pitchFamily="18" charset="0"/>
              </a:rPr>
              <a:t>Giữ ấm cho nạn nhân</a:t>
            </a:r>
            <a:endParaRPr lang="en-US" sz="3400" b="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297152" y="1885057"/>
            <a:ext cx="8196146" cy="4972943"/>
          </a:xfrm>
          <a:prstGeom prst="rect">
            <a:avLst/>
          </a:prstGeom>
        </p:spPr>
      </p:pic>
      <p:sp>
        <p:nvSpPr>
          <p:cNvPr id="5" name="TextBox 4"/>
          <p:cNvSpPr txBox="1"/>
          <p:nvPr/>
        </p:nvSpPr>
        <p:spPr>
          <a:xfrm>
            <a:off x="5754028" y="1966486"/>
            <a:ext cx="4672361" cy="256090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034950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MỘT SỐ LƯU Ý</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211873" y="1649478"/>
            <a:ext cx="10404088" cy="615553"/>
          </a:xfrm>
          <a:prstGeom prst="rect">
            <a:avLst/>
          </a:prstGeom>
          <a:solidFill>
            <a:srgbClr val="002060"/>
          </a:solidFill>
        </p:spPr>
        <p:txBody>
          <a:bodyPr wrap="square" rtlCol="0">
            <a:spAutoFit/>
          </a:bodyPr>
          <a:lstStyle/>
          <a:p>
            <a:pPr algn="ctr"/>
            <a:r>
              <a:rPr lang="vi-VN" sz="3400" b="1" dirty="0" smtClean="0">
                <a:solidFill>
                  <a:schemeClr val="bg1"/>
                </a:solidFill>
                <a:latin typeface="Times New Roman" panose="02020603050405020304" pitchFamily="18" charset="0"/>
                <a:cs typeface="Times New Roman" panose="02020603050405020304" pitchFamily="18" charset="0"/>
              </a:rPr>
              <a:t>Chuyển nạn nhân khi nạn nhân đã thở lại, kêu la được</a:t>
            </a:r>
            <a:endParaRPr lang="en-US" sz="34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43524" y="2946896"/>
            <a:ext cx="10404088" cy="1138773"/>
          </a:xfrm>
          <a:prstGeom prst="rect">
            <a:avLst/>
          </a:prstGeom>
          <a:solidFill>
            <a:srgbClr val="C00000"/>
          </a:solidFill>
        </p:spPr>
        <p:txBody>
          <a:bodyPr wrap="square" rtlCol="0">
            <a:spAutoFit/>
          </a:bodyPr>
          <a:lstStyle/>
          <a:p>
            <a:pPr algn="ctr"/>
            <a:r>
              <a:rPr lang="vi-VN" sz="3400" b="1" dirty="0" smtClean="0">
                <a:solidFill>
                  <a:schemeClr val="bg1"/>
                </a:solidFill>
                <a:latin typeface="Times New Roman" panose="02020603050405020304" pitchFamily="18" charset="0"/>
                <a:cs typeface="Times New Roman" panose="02020603050405020304" pitchFamily="18" charset="0"/>
              </a:rPr>
              <a:t>Nếu nạn nhân còn mê, nhưng đã có mạch và nhịp thở </a:t>
            </a:r>
          </a:p>
          <a:p>
            <a:pPr algn="ctr"/>
            <a:r>
              <a:rPr lang="vi-VN" sz="3400" b="1" dirty="0">
                <a:solidFill>
                  <a:schemeClr val="bg1"/>
                </a:solidFill>
                <a:latin typeface="Times New Roman" panose="02020603050405020304" pitchFamily="18" charset="0"/>
                <a:cs typeface="Times New Roman" panose="02020603050405020304" pitchFamily="18" charset="0"/>
              </a:rPr>
              <a:t>	</a:t>
            </a:r>
            <a:r>
              <a:rPr lang="vi-VN" sz="3400" b="1"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chờ đội cấp cứu đến hỗ trợ</a:t>
            </a:r>
          </a:p>
        </p:txBody>
      </p:sp>
      <p:sp>
        <p:nvSpPr>
          <p:cNvPr id="9" name="TextBox 8"/>
          <p:cNvSpPr txBox="1"/>
          <p:nvPr/>
        </p:nvSpPr>
        <p:spPr>
          <a:xfrm>
            <a:off x="1600964" y="4857558"/>
            <a:ext cx="10404088" cy="1138773"/>
          </a:xfrm>
          <a:prstGeom prst="rect">
            <a:avLst/>
          </a:prstGeom>
          <a:solidFill>
            <a:srgbClr val="003300"/>
          </a:solidFill>
        </p:spPr>
        <p:txBody>
          <a:bodyPr wrap="square" rtlCol="0">
            <a:spAutoFit/>
          </a:bodyPr>
          <a:lstStyle/>
          <a:p>
            <a:pPr algn="ctr"/>
            <a:r>
              <a:rPr lang="vi-VN" sz="3400" b="1" dirty="0" smtClean="0">
                <a:solidFill>
                  <a:schemeClr val="bg1"/>
                </a:solidFill>
                <a:latin typeface="Times New Roman" panose="02020603050405020304" pitchFamily="18" charset="0"/>
                <a:cs typeface="Times New Roman" panose="02020603050405020304" pitchFamily="18" charset="0"/>
              </a:rPr>
              <a:t>Đặt bệnh nhân nằm tư thế nghiêng an toàn trong khi chờ đội cấp cứu đến hỗ trợ</a:t>
            </a:r>
            <a:endParaRPr lang="en-US" sz="3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796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MỘT SỐ LƯU Ý</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166" t="7154" r="4089" b="18049"/>
          <a:stretch/>
        </p:blipFill>
        <p:spPr>
          <a:xfrm>
            <a:off x="1399660" y="1260088"/>
            <a:ext cx="9401641" cy="5419492"/>
          </a:xfrm>
          <a:prstGeom prst="rect">
            <a:avLst/>
          </a:prstGeom>
        </p:spPr>
      </p:pic>
    </p:spTree>
    <p:extLst>
      <p:ext uri="{BB962C8B-B14F-4D97-AF65-F5344CB8AC3E}">
        <p14:creationId xmlns:p14="http://schemas.microsoft.com/office/powerpoint/2010/main" val="483602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7" y="0"/>
            <a:ext cx="12201734" cy="6858000"/>
          </a:xfrm>
          <a:prstGeom prst="rect">
            <a:avLst/>
          </a:prstGeom>
        </p:spPr>
      </p:pic>
    </p:spTree>
    <p:extLst>
      <p:ext uri="{BB962C8B-B14F-4D97-AF65-F5344CB8AC3E}">
        <p14:creationId xmlns:p14="http://schemas.microsoft.com/office/powerpoint/2010/main" val="28419649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PHÒNG NGỪA ĐUỐI NƯỚC</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78057" y="1193179"/>
            <a:ext cx="11965260" cy="553998"/>
          </a:xfrm>
          <a:prstGeom prst="rect">
            <a:avLst/>
          </a:prstGeom>
          <a:solidFill>
            <a:srgbClr val="002060"/>
          </a:solidFill>
        </p:spPr>
        <p:txBody>
          <a:bodyPr wrap="square" rtlCol="0">
            <a:spAutoFit/>
          </a:bodyPr>
          <a:lstStyle/>
          <a:p>
            <a:pPr algn="ctr"/>
            <a:r>
              <a:rPr lang="vi-VN" sz="3000" b="1" dirty="0" smtClean="0">
                <a:solidFill>
                  <a:schemeClr val="bg1"/>
                </a:solidFill>
                <a:latin typeface="Times New Roman" panose="02020603050405020304" pitchFamily="18" charset="0"/>
                <a:cs typeface="Times New Roman" panose="02020603050405020304" pitchFamily="18" charset="0"/>
              </a:rPr>
              <a:t>Tuyên truyền cho mọi người dân cùng tham gia phòng tránh đuối nước</a:t>
            </a:r>
            <a:endParaRPr lang="en-US" sz="3000" b="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1369" y="1839402"/>
            <a:ext cx="7538224" cy="5018598"/>
          </a:xfrm>
          <a:prstGeom prst="rect">
            <a:avLst/>
          </a:prstGeom>
        </p:spPr>
      </p:pic>
    </p:spTree>
    <p:extLst>
      <p:ext uri="{BB962C8B-B14F-4D97-AF65-F5344CB8AC3E}">
        <p14:creationId xmlns:p14="http://schemas.microsoft.com/office/powerpoint/2010/main" val="354107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PHÒNG NGỪA ĐUỐI NƯỚC</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78057" y="1193179"/>
            <a:ext cx="11965260" cy="553998"/>
          </a:xfrm>
          <a:prstGeom prst="rect">
            <a:avLst/>
          </a:prstGeom>
          <a:solidFill>
            <a:srgbClr val="002060"/>
          </a:solidFill>
        </p:spPr>
        <p:txBody>
          <a:bodyPr wrap="square" rtlCol="0">
            <a:spAutoFit/>
          </a:bodyPr>
          <a:lstStyle/>
          <a:p>
            <a:pPr algn="ctr"/>
            <a:r>
              <a:rPr lang="vi-VN" sz="3000" b="1" dirty="0" smtClean="0">
                <a:solidFill>
                  <a:schemeClr val="bg1"/>
                </a:solidFill>
                <a:latin typeface="Times New Roman" panose="02020603050405020304" pitchFamily="18" charset="0"/>
                <a:cs typeface="Times New Roman" panose="02020603050405020304" pitchFamily="18" charset="0"/>
              </a:rPr>
              <a:t>Giáo dục kiến thức, kỹ năng phòng ngừa đuối nước cho trẻ em</a:t>
            </a:r>
            <a:endParaRPr lang="en-US" sz="3000" b="1"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671" r="8122"/>
          <a:stretch/>
        </p:blipFill>
        <p:spPr>
          <a:xfrm>
            <a:off x="0" y="1904122"/>
            <a:ext cx="4962294" cy="383993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3990" y="2921619"/>
            <a:ext cx="6998010" cy="3936381"/>
          </a:xfrm>
          <a:prstGeom prst="rect">
            <a:avLst/>
          </a:prstGeom>
        </p:spPr>
      </p:pic>
    </p:spTree>
    <p:extLst>
      <p:ext uri="{BB962C8B-B14F-4D97-AF65-F5344CB8AC3E}">
        <p14:creationId xmlns:p14="http://schemas.microsoft.com/office/powerpoint/2010/main" val="17512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PHÒNG NGỪA ĐUỐI NƯỚC</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89209" y="1193179"/>
            <a:ext cx="11954107" cy="553998"/>
          </a:xfrm>
          <a:prstGeom prst="rect">
            <a:avLst/>
          </a:prstGeom>
          <a:solidFill>
            <a:srgbClr val="002060"/>
          </a:solidFill>
        </p:spPr>
        <p:txBody>
          <a:bodyPr wrap="square" rtlCol="0">
            <a:spAutoFit/>
          </a:bodyPr>
          <a:lstStyle/>
          <a:p>
            <a:pPr algn="ctr"/>
            <a:r>
              <a:rPr lang="vi-VN" sz="3000" b="1" dirty="0" smtClean="0">
                <a:solidFill>
                  <a:schemeClr val="bg1"/>
                </a:solidFill>
                <a:latin typeface="Times New Roman" panose="02020603050405020304" pitchFamily="18" charset="0"/>
                <a:cs typeface="Times New Roman" panose="02020603050405020304" pitchFamily="18" charset="0"/>
              </a:rPr>
              <a:t>Loại bỏ nguy cơ đuối nước cho trẻ em</a:t>
            </a:r>
            <a:endParaRPr lang="en-US" sz="3000" b="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6098" b="6829"/>
          <a:stretch/>
        </p:blipFill>
        <p:spPr>
          <a:xfrm>
            <a:off x="2919995" y="1904931"/>
            <a:ext cx="6292534" cy="4953068"/>
          </a:xfrm>
          <a:prstGeom prst="rect">
            <a:avLst/>
          </a:prstGeom>
        </p:spPr>
      </p:pic>
    </p:spTree>
    <p:extLst>
      <p:ext uri="{BB962C8B-B14F-4D97-AF65-F5344CB8AC3E}">
        <p14:creationId xmlns:p14="http://schemas.microsoft.com/office/powerpoint/2010/main" val="310673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PHÒNG NGỪA ĐUỐI NƯỚC</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78057" y="1193179"/>
            <a:ext cx="11965260" cy="1015663"/>
          </a:xfrm>
          <a:prstGeom prst="rect">
            <a:avLst/>
          </a:prstGeom>
          <a:solidFill>
            <a:srgbClr val="002060"/>
          </a:solidFill>
        </p:spPr>
        <p:txBody>
          <a:bodyPr wrap="square" rtlCol="0">
            <a:spAutoFit/>
          </a:bodyPr>
          <a:lstStyle/>
          <a:p>
            <a:pPr algn="ctr"/>
            <a:r>
              <a:rPr lang="vi-VN" sz="3000" b="1" dirty="0" smtClean="0">
                <a:solidFill>
                  <a:schemeClr val="bg1"/>
                </a:solidFill>
                <a:latin typeface="Times New Roman" panose="02020603050405020304" pitchFamily="18" charset="0"/>
                <a:cs typeface="Times New Roman" panose="02020603050405020304" pitchFamily="18" charset="0"/>
              </a:rPr>
              <a:t>Các khu vực bơi công cộng phải được giám sát bởi nhân viên cứu hộ</a:t>
            </a:r>
          </a:p>
          <a:p>
            <a:pPr algn="ctr"/>
            <a:r>
              <a:rPr lang="vi-VN" sz="3000" b="1" dirty="0" smtClean="0">
                <a:solidFill>
                  <a:schemeClr val="bg1"/>
                </a:solidFill>
                <a:latin typeface="Times New Roman" panose="02020603050405020304" pitchFamily="18" charset="0"/>
                <a:cs typeface="Times New Roman" panose="02020603050405020304" pitchFamily="18" charset="0"/>
              </a:rPr>
              <a:t>đã được huấn luyện về các kỹ thuật cứu hộ</a:t>
            </a:r>
            <a:endParaRPr lang="en-US" sz="3000" b="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187" y="2366596"/>
            <a:ext cx="10287000" cy="4491404"/>
          </a:xfrm>
          <a:prstGeom prst="rect">
            <a:avLst/>
          </a:prstGeom>
        </p:spPr>
      </p:pic>
    </p:spTree>
    <p:extLst>
      <p:ext uri="{BB962C8B-B14F-4D97-AF65-F5344CB8AC3E}">
        <p14:creationId xmlns:p14="http://schemas.microsoft.com/office/powerpoint/2010/main" val="292540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PHÒNG NGỪA ĐUỐI NƯỚC</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78057" y="1193179"/>
            <a:ext cx="11965260" cy="553998"/>
          </a:xfrm>
          <a:prstGeom prst="rect">
            <a:avLst/>
          </a:prstGeom>
          <a:solidFill>
            <a:srgbClr val="002060"/>
          </a:solidFill>
        </p:spPr>
        <p:txBody>
          <a:bodyPr wrap="square" rtlCol="0">
            <a:spAutoFit/>
          </a:bodyPr>
          <a:lstStyle/>
          <a:p>
            <a:pPr algn="ctr"/>
            <a:r>
              <a:rPr lang="vi-VN" sz="3000" b="1" dirty="0" smtClean="0">
                <a:solidFill>
                  <a:schemeClr val="bg1"/>
                </a:solidFill>
                <a:latin typeface="Times New Roman" panose="02020603050405020304" pitchFamily="18" charset="0"/>
                <a:cs typeface="Times New Roman" panose="02020603050405020304" pitchFamily="18" charset="0"/>
              </a:rPr>
              <a:t>Tổ chức các lớp cấp cứu cơ bản cho cộng đồng</a:t>
            </a:r>
            <a:endParaRPr lang="en-US" sz="3000" b="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9" y="0"/>
            <a:ext cx="11270141" cy="6858000"/>
          </a:xfrm>
          <a:prstGeom prst="rect">
            <a:avLst/>
          </a:prstGeom>
        </p:spPr>
      </p:pic>
    </p:spTree>
    <p:extLst>
      <p:ext uri="{BB962C8B-B14F-4D97-AF65-F5344CB8AC3E}">
        <p14:creationId xmlns:p14="http://schemas.microsoft.com/office/powerpoint/2010/main" val="220936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PHÒNG NGỪA ĐUỐI NƯỚC</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317" r="796" b="2602"/>
          <a:stretch/>
        </p:blipFill>
        <p:spPr>
          <a:xfrm>
            <a:off x="3592039" y="1565910"/>
            <a:ext cx="5016883" cy="5292090"/>
          </a:xfrm>
          <a:prstGeom prst="rect">
            <a:avLst/>
          </a:prstGeom>
        </p:spPr>
      </p:pic>
    </p:spTree>
    <p:extLst>
      <p:ext uri="{BB962C8B-B14F-4D97-AF65-F5344CB8AC3E}">
        <p14:creationId xmlns:p14="http://schemas.microsoft.com/office/powerpoint/2010/main" val="410464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Tài liệu tham khảo</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
        <p:nvSpPr>
          <p:cNvPr id="3" name="TextBox 2"/>
          <p:cNvSpPr txBox="1"/>
          <p:nvPr/>
        </p:nvSpPr>
        <p:spPr>
          <a:xfrm>
            <a:off x="457199" y="1371600"/>
            <a:ext cx="11106615" cy="5262979"/>
          </a:xfrm>
          <a:prstGeom prst="rect">
            <a:avLst/>
          </a:prstGeom>
          <a:noFill/>
        </p:spPr>
        <p:txBody>
          <a:bodyPr wrap="square" rtlCol="0">
            <a:spAutoFit/>
          </a:bodyPr>
          <a:lstStyle/>
          <a:p>
            <a:pPr algn="just">
              <a:lnSpc>
                <a:spcPct val="150000"/>
              </a:lnSpc>
            </a:pPr>
            <a:r>
              <a:rPr lang="vi-VN" sz="3200" smtClean="0">
                <a:latin typeface="+mj-lt"/>
              </a:rPr>
              <a:t>1. “Tài </a:t>
            </a:r>
            <a:r>
              <a:rPr lang="vi-VN" sz="3200" dirty="0" smtClean="0">
                <a:latin typeface="+mj-lt"/>
              </a:rPr>
              <a:t>liệu chuyên môn hướng dẫn khám, chữa bệnh tại trạm y tế xã, phường” ban hành kèm theo Quyết định số 2919/QĐ-BYT ngày 06 tháng 08 năm 2014 của Bộ Y tế.</a:t>
            </a:r>
          </a:p>
          <a:p>
            <a:pPr algn="just">
              <a:lnSpc>
                <a:spcPct val="150000"/>
              </a:lnSpc>
            </a:pPr>
            <a:endParaRPr lang="vi-VN" sz="3200" dirty="0" smtClean="0">
              <a:latin typeface="+mj-lt"/>
            </a:endParaRPr>
          </a:p>
          <a:p>
            <a:pPr algn="just">
              <a:lnSpc>
                <a:spcPct val="150000"/>
              </a:lnSpc>
            </a:pPr>
            <a:r>
              <a:rPr lang="vi-VN" sz="3200" dirty="0" smtClean="0">
                <a:latin typeface="+mj-lt"/>
              </a:rPr>
              <a:t>2. Quyết định số 966/QĐ-BGDĐT ngày 05 tháng 04 năm 2023 của Bộ Giáo dục và đào tạo về “Phê duyệt Tài liệu hướng dẫn sơ cấp cứu ban đầu tai nạn thương tích thường gặp ở trẻ em, học sinh”.</a:t>
            </a:r>
            <a:endParaRPr lang="en-US" sz="3200" dirty="0">
              <a:latin typeface="+mj-lt"/>
            </a:endParaRPr>
          </a:p>
        </p:txBody>
      </p:sp>
    </p:spTree>
    <p:extLst>
      <p:ext uri="{BB962C8B-B14F-4D97-AF65-F5344CB8AC3E}">
        <p14:creationId xmlns:p14="http://schemas.microsoft.com/office/powerpoint/2010/main" val="3357852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5000" b="1" dirty="0" smtClean="0">
                <a:solidFill>
                  <a:schemeClr val="bg1"/>
                </a:solidFill>
                <a:latin typeface="Times New Roman" panose="02020603050405020304" pitchFamily="18" charset="0"/>
                <a:cs typeface="Times New Roman" panose="02020603050405020304" pitchFamily="18" charset="0"/>
              </a:rPr>
              <a:t>Xin cảm ơn đã chú ý lắng nghe !</a:t>
            </a:r>
            <a:endParaRPr lang="en-US" sz="50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035425"/>
            <a:ext cx="11875770" cy="5651126"/>
          </a:xfrm>
          <a:prstGeom prst="rect">
            <a:avLst/>
          </a:prstGeom>
        </p:spPr>
      </p:pic>
    </p:spTree>
    <p:extLst>
      <p:ext uri="{BB962C8B-B14F-4D97-AF65-F5344CB8AC3E}">
        <p14:creationId xmlns:p14="http://schemas.microsoft.com/office/powerpoint/2010/main" val="186609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en-US" sz="3600" b="1" dirty="0" smtClean="0">
                <a:solidFill>
                  <a:schemeClr val="bg1"/>
                </a:solidFill>
                <a:latin typeface="Times New Roman" panose="02020603050405020304" pitchFamily="18" charset="0"/>
                <a:cs typeface="Times New Roman" panose="02020603050405020304" pitchFamily="18" charset="0"/>
              </a:rPr>
              <a:t>Đ</a:t>
            </a:r>
            <a:r>
              <a:rPr lang="vi-VN" sz="3600" b="1" dirty="0" smtClean="0">
                <a:solidFill>
                  <a:schemeClr val="bg1"/>
                </a:solidFill>
                <a:latin typeface="Times New Roman" panose="02020603050405020304" pitchFamily="18" charset="0"/>
                <a:cs typeface="Times New Roman" panose="02020603050405020304" pitchFamily="18" charset="0"/>
              </a:rPr>
              <a:t>ỊNH NGHĨA ĐUỐI NƯỚC</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793595" y="2606210"/>
            <a:ext cx="10515600" cy="2880190"/>
          </a:xfrm>
        </p:spPr>
        <p:txBody>
          <a:bodyPr>
            <a:noAutofit/>
          </a:bodyPr>
          <a:lstStyle/>
          <a:p>
            <a:pPr marL="0" indent="0" algn="just">
              <a:lnSpc>
                <a:spcPct val="150000"/>
              </a:lnSpc>
              <a:buNone/>
            </a:pPr>
            <a:r>
              <a:rPr lang="vi-VN"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Đuối</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nước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ngạt</a:t>
            </a:r>
            <a:r>
              <a:rPr lang="en-US" sz="3600" b="1" dirty="0">
                <a:latin typeface="Times New Roman" panose="02020603050405020304" pitchFamily="18" charset="0"/>
                <a:cs typeface="Times New Roman" panose="02020603050405020304" pitchFamily="18" charset="0"/>
              </a:rPr>
              <a:t>, do </a:t>
            </a:r>
            <a:r>
              <a:rPr lang="en-US" sz="3600" b="1" dirty="0" err="1" smtClean="0">
                <a:latin typeface="Times New Roman" panose="02020603050405020304" pitchFamily="18" charset="0"/>
                <a:cs typeface="Times New Roman" panose="02020603050405020304" pitchFamily="18" charset="0"/>
              </a:rPr>
              <a:t>nước</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phổi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hoặc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thở</a:t>
            </a:r>
            <a:r>
              <a:rPr lang="en-US" sz="3600" b="1" dirty="0">
                <a:latin typeface="Times New Roman" panose="02020603050405020304" pitchFamily="18" charset="0"/>
                <a:cs typeface="Times New Roman" panose="02020603050405020304" pitchFamily="18" charset="0"/>
              </a:rPr>
              <a:t> do co </a:t>
            </a:r>
            <a:r>
              <a:rPr lang="en-US" sz="3600" b="1" dirty="0" err="1">
                <a:latin typeface="Times New Roman" panose="02020603050405020304" pitchFamily="18" charset="0"/>
                <a:cs typeface="Times New Roman" panose="02020603050405020304" pitchFamily="18" charset="0"/>
              </a:rPr>
              <a:t>thắt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thanh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nhân</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nước</a:t>
            </a:r>
            <a:r>
              <a:rPr lang="en-US" sz="3600" b="1" dirty="0">
                <a:latin typeface="Times New Roman" panose="02020603050405020304" pitchFamily="18" charset="0"/>
                <a:cs typeface="Times New Roman" panose="02020603050405020304" pitchFamily="18" charset="0"/>
              </a:rPr>
              <a:t>.</a:t>
            </a:r>
          </a:p>
          <a:p>
            <a:pPr marL="0" indent="0" algn="just">
              <a:lnSpc>
                <a:spcPct val="150000"/>
              </a:lnSpc>
              <a:buNone/>
            </a:pPr>
            <a:endParaRPr lang="en-US" sz="36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spTree>
    <p:extLst>
      <p:ext uri="{BB962C8B-B14F-4D97-AF65-F5344CB8AC3E}">
        <p14:creationId xmlns:p14="http://schemas.microsoft.com/office/powerpoint/2010/main" val="274095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NGUYÊN NHÂN ĐUỐI NƯỚC</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124522" y="1491086"/>
            <a:ext cx="6822688" cy="705702"/>
          </a:xfrm>
        </p:spPr>
        <p:txBody>
          <a:bodyPr>
            <a:noAutofit/>
          </a:bodyPr>
          <a:lstStyle/>
          <a:p>
            <a:pPr algn="just">
              <a:buFontTx/>
              <a:buChar char="-"/>
            </a:pPr>
            <a:r>
              <a:rPr lang="en-US" sz="3400" b="1" dirty="0" err="1" smtClean="0">
                <a:solidFill>
                  <a:srgbClr val="0070C0"/>
                </a:solidFill>
                <a:latin typeface="Times New Roman" panose="02020603050405020304" pitchFamily="18" charset="0"/>
                <a:cs typeface="Times New Roman" panose="02020603050405020304" pitchFamily="18" charset="0"/>
              </a:rPr>
              <a:t>Thiếu</a:t>
            </a:r>
            <a:r>
              <a:rPr lang="en-US" sz="3400" b="1" dirty="0" smtClean="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kiến</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thức</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kỹ</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năng</a:t>
            </a:r>
            <a:r>
              <a:rPr lang="en-US" sz="3400" b="1" dirty="0">
                <a:solidFill>
                  <a:srgbClr val="0070C0"/>
                </a:solidFill>
                <a:latin typeface="Times New Roman" panose="02020603050405020304" pitchFamily="18" charset="0"/>
                <a:cs typeface="Times New Roman" panose="02020603050405020304" pitchFamily="18" charset="0"/>
              </a:rPr>
              <a:t> an </a:t>
            </a:r>
            <a:r>
              <a:rPr lang="en-US" sz="3400" b="1" dirty="0" err="1" smtClean="0">
                <a:solidFill>
                  <a:srgbClr val="0070C0"/>
                </a:solidFill>
                <a:latin typeface="Times New Roman" panose="02020603050405020304" pitchFamily="18" charset="0"/>
                <a:cs typeface="Times New Roman" panose="02020603050405020304" pitchFamily="18" charset="0"/>
              </a:rPr>
              <a:t>toàn</a:t>
            </a:r>
            <a:endParaRPr lang="vi-VN" sz="3400" b="1" dirty="0" smtClean="0">
              <a:solidFill>
                <a:srgbClr val="0070C0"/>
              </a:solidFill>
              <a:latin typeface="Times New Roman" panose="02020603050405020304" pitchFamily="18" charset="0"/>
              <a:cs typeface="Times New Roman" panose="02020603050405020304" pitchFamily="18" charset="0"/>
            </a:endParaRPr>
          </a:p>
          <a:p>
            <a:pPr marL="0" indent="0" algn="just">
              <a:buNone/>
            </a:pPr>
            <a:r>
              <a:rPr lang="vi-VN" sz="3600" b="1" dirty="0" smtClean="0"/>
              <a:t/>
            </a:r>
            <a:br>
              <a:rPr lang="vi-VN" sz="3600" b="1" dirty="0" smtClean="0"/>
            </a:br>
            <a:r>
              <a:rPr lang="en-US" sz="3400" b="1" dirty="0" smtClean="0">
                <a:solidFill>
                  <a:srgbClr val="0070C0"/>
                </a:solidFill>
                <a:latin typeface="Times New Roman" panose="02020603050405020304" pitchFamily="18" charset="0"/>
                <a:cs typeface="Times New Roman" panose="02020603050405020304" pitchFamily="18" charset="0"/>
              </a:rPr>
              <a:t> </a:t>
            </a:r>
            <a:br>
              <a:rPr lang="en-US" sz="3400" b="1" dirty="0" smtClean="0">
                <a:solidFill>
                  <a:srgbClr val="0070C0"/>
                </a:solidFill>
                <a:latin typeface="Times New Roman" panose="02020603050405020304" pitchFamily="18" charset="0"/>
                <a:cs typeface="Times New Roman" panose="02020603050405020304" pitchFamily="18" charset="0"/>
              </a:rPr>
            </a:br>
            <a:endParaRPr lang="en-US" sz="3400" b="1" dirty="0">
              <a:solidFill>
                <a:srgbClr val="0070C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030" y="2042676"/>
            <a:ext cx="5526882" cy="4793022"/>
          </a:xfrm>
          <a:prstGeom prst="rect">
            <a:avLst/>
          </a:prstGeom>
        </p:spPr>
      </p:pic>
    </p:spTree>
    <p:extLst>
      <p:ext uri="{BB962C8B-B14F-4D97-AF65-F5344CB8AC3E}">
        <p14:creationId xmlns:p14="http://schemas.microsoft.com/office/powerpoint/2010/main" val="13513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NGUYÊN NHÂN ĐUỐI NƯỚC</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0" y="3018803"/>
            <a:ext cx="6445405" cy="705702"/>
          </a:xfrm>
        </p:spPr>
        <p:txBody>
          <a:bodyPr>
            <a:noAutofit/>
          </a:bodyPr>
          <a:lstStyle/>
          <a:p>
            <a:pPr>
              <a:buFontTx/>
              <a:buChar char="-"/>
            </a:pPr>
            <a:r>
              <a:rPr lang="vi-VN" sz="3400" b="1" dirty="0">
                <a:solidFill>
                  <a:srgbClr val="0070C0"/>
                </a:solidFill>
                <a:latin typeface="Times New Roman" panose="02020603050405020304" pitchFamily="18" charset="0"/>
                <a:cs typeface="Times New Roman" panose="02020603050405020304" pitchFamily="18" charset="0"/>
              </a:rPr>
              <a:t>Thiếu sự giám sát của người lớn </a:t>
            </a:r>
            <a:br>
              <a:rPr lang="vi-VN" sz="3400" b="1" dirty="0">
                <a:solidFill>
                  <a:srgbClr val="0070C0"/>
                </a:solidFill>
                <a:latin typeface="Times New Roman" panose="02020603050405020304" pitchFamily="18" charset="0"/>
                <a:cs typeface="Times New Roman" panose="02020603050405020304" pitchFamily="18" charset="0"/>
              </a:rPr>
            </a:br>
            <a:r>
              <a:rPr lang="vi-VN" sz="3400" b="1" dirty="0" smtClean="0">
                <a:solidFill>
                  <a:srgbClr val="0070C0"/>
                </a:solidFill>
                <a:latin typeface="Times New Roman" panose="02020603050405020304" pitchFamily="18" charset="0"/>
                <a:cs typeface="Times New Roman" panose="02020603050405020304" pitchFamily="18" charset="0"/>
              </a:rPr>
              <a:t/>
            </a:r>
            <a:br>
              <a:rPr lang="vi-VN" sz="3400" b="1" dirty="0" smtClean="0">
                <a:solidFill>
                  <a:srgbClr val="0070C0"/>
                </a:solidFill>
                <a:latin typeface="Times New Roman" panose="02020603050405020304" pitchFamily="18" charset="0"/>
                <a:cs typeface="Times New Roman" panose="02020603050405020304" pitchFamily="18" charset="0"/>
              </a:rPr>
            </a:br>
            <a:r>
              <a:rPr lang="en-US" sz="3400" b="1" dirty="0" smtClean="0">
                <a:solidFill>
                  <a:srgbClr val="0070C0"/>
                </a:solidFill>
                <a:latin typeface="Times New Roman" panose="02020603050405020304" pitchFamily="18" charset="0"/>
                <a:cs typeface="Times New Roman" panose="02020603050405020304" pitchFamily="18" charset="0"/>
              </a:rPr>
              <a:t> </a:t>
            </a:r>
            <a:br>
              <a:rPr lang="en-US" sz="3400" b="1" dirty="0" smtClean="0">
                <a:solidFill>
                  <a:srgbClr val="0070C0"/>
                </a:solidFill>
                <a:latin typeface="Times New Roman" panose="02020603050405020304" pitchFamily="18" charset="0"/>
                <a:cs typeface="Times New Roman" panose="02020603050405020304" pitchFamily="18" charset="0"/>
              </a:rPr>
            </a:br>
            <a:endParaRPr lang="en-US" sz="3400" b="1" dirty="0">
              <a:solidFill>
                <a:srgbClr val="0070C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405" y="1336288"/>
            <a:ext cx="5142571" cy="5142571"/>
          </a:xfrm>
          <a:prstGeom prst="rect">
            <a:avLst/>
          </a:prstGeom>
        </p:spPr>
      </p:pic>
    </p:spTree>
    <p:extLst>
      <p:ext uri="{BB962C8B-B14F-4D97-AF65-F5344CB8AC3E}">
        <p14:creationId xmlns:p14="http://schemas.microsoft.com/office/powerpoint/2010/main" val="394137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0" y="-2"/>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NGUYÊN NHÂN ĐUỐI NƯỚC</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0" y="1035425"/>
            <a:ext cx="9088244" cy="882586"/>
          </a:xfrm>
        </p:spPr>
        <p:txBody>
          <a:bodyPr>
            <a:noAutofit/>
          </a:bodyPr>
          <a:lstStyle/>
          <a:p>
            <a:pPr>
              <a:lnSpc>
                <a:spcPct val="150000"/>
              </a:lnSpc>
              <a:buFontTx/>
              <a:buChar char="-"/>
            </a:pPr>
            <a:r>
              <a:rPr lang="vi-VN" sz="3200" b="1" dirty="0">
                <a:solidFill>
                  <a:srgbClr val="0070C0"/>
                </a:solidFill>
                <a:latin typeface="Times New Roman" panose="02020603050405020304" pitchFamily="18" charset="0"/>
                <a:cs typeface="Times New Roman" panose="02020603050405020304" pitchFamily="18" charset="0"/>
              </a:rPr>
              <a:t>Môi trường nước xung quanh tiềm ẩn nguy cơ </a:t>
            </a:r>
            <a:endParaRPr lang="vi-VN" sz="3200" b="1" dirty="0" smtClean="0">
              <a:solidFill>
                <a:srgbClr val="0070C0"/>
              </a:solidFill>
              <a:latin typeface="Times New Roman" panose="02020603050405020304" pitchFamily="18" charset="0"/>
              <a:cs typeface="Times New Roman" panose="02020603050405020304" pitchFamily="18" charset="0"/>
            </a:endParaRPr>
          </a:p>
          <a:p>
            <a:pPr marL="0" indent="0" algn="just">
              <a:lnSpc>
                <a:spcPct val="150000"/>
              </a:lnSpc>
              <a:buNone/>
            </a:pPr>
            <a:r>
              <a:rPr lang="vi-VN" sz="3200" b="1" dirty="0">
                <a:solidFill>
                  <a:srgbClr val="0070C0"/>
                </a:solidFill>
                <a:latin typeface="Times New Roman" panose="02020603050405020304" pitchFamily="18" charset="0"/>
                <a:cs typeface="Times New Roman" panose="02020603050405020304" pitchFamily="18" charset="0"/>
              </a:rPr>
              <a:t/>
            </a:r>
            <a:br>
              <a:rPr lang="vi-VN" sz="3200" b="1" dirty="0">
                <a:solidFill>
                  <a:srgbClr val="0070C0"/>
                </a:solidFill>
                <a:latin typeface="Times New Roman" panose="02020603050405020304" pitchFamily="18" charset="0"/>
                <a:cs typeface="Times New Roman" panose="02020603050405020304" pitchFamily="18" charset="0"/>
              </a:rPr>
            </a:br>
            <a:r>
              <a:rPr lang="vi-VN" sz="3200" b="1" dirty="0">
                <a:solidFill>
                  <a:srgbClr val="0070C0"/>
                </a:solidFill>
                <a:latin typeface="Times New Roman" panose="02020603050405020304" pitchFamily="18" charset="0"/>
                <a:cs typeface="Times New Roman" panose="02020603050405020304" pitchFamily="18" charset="0"/>
              </a:rPr>
              <a:t/>
            </a:r>
            <a:br>
              <a:rPr lang="vi-VN" sz="3200" b="1" dirty="0">
                <a:solidFill>
                  <a:srgbClr val="0070C0"/>
                </a:solidFill>
                <a:latin typeface="Times New Roman" panose="02020603050405020304" pitchFamily="18" charset="0"/>
                <a:cs typeface="Times New Roman" panose="02020603050405020304" pitchFamily="18" charset="0"/>
              </a:rPr>
            </a:br>
            <a:r>
              <a:rPr lang="vi-VN" sz="3200" b="1" dirty="0" smtClean="0">
                <a:solidFill>
                  <a:srgbClr val="0070C0"/>
                </a:solidFill>
                <a:latin typeface="Times New Roman" panose="02020603050405020304" pitchFamily="18" charset="0"/>
                <a:cs typeface="Times New Roman" panose="02020603050405020304" pitchFamily="18" charset="0"/>
              </a:rPr>
              <a:t/>
            </a:r>
            <a:br>
              <a:rPr lang="vi-VN" sz="3200" b="1" dirty="0" smtClean="0">
                <a:solidFill>
                  <a:srgbClr val="0070C0"/>
                </a:solidFill>
                <a:latin typeface="Times New Roman" panose="02020603050405020304" pitchFamily="18" charset="0"/>
                <a:cs typeface="Times New Roman" panose="02020603050405020304" pitchFamily="18" charset="0"/>
              </a:rPr>
            </a:br>
            <a:r>
              <a:rPr lang="en-US" sz="3200" b="1" dirty="0" smtClean="0">
                <a:solidFill>
                  <a:srgbClr val="0070C0"/>
                </a:solidFill>
                <a:latin typeface="Times New Roman" panose="02020603050405020304" pitchFamily="18" charset="0"/>
                <a:cs typeface="Times New Roman" panose="02020603050405020304" pitchFamily="18" charset="0"/>
              </a:rPr>
              <a:t> </a:t>
            </a:r>
            <a:br>
              <a:rPr lang="en-US" sz="3200" b="1" dirty="0" smtClean="0">
                <a:solidFill>
                  <a:srgbClr val="0070C0"/>
                </a:solidFill>
                <a:latin typeface="Times New Roman" panose="02020603050405020304" pitchFamily="18" charset="0"/>
                <a:cs typeface="Times New Roman" panose="02020603050405020304" pitchFamily="18" charset="0"/>
              </a:rPr>
            </a:br>
            <a:endParaRPr lang="en-US" sz="3200" b="1" dirty="0">
              <a:solidFill>
                <a:srgbClr val="0070C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312" y="1033366"/>
            <a:ext cx="3825688" cy="25485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65981"/>
            <a:ext cx="5614635" cy="375495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6776" y="3711876"/>
            <a:ext cx="4719185" cy="3146124"/>
          </a:xfrm>
          <a:prstGeom prst="rect">
            <a:avLst/>
          </a:prstGeom>
        </p:spPr>
      </p:pic>
    </p:spTree>
    <p:extLst>
      <p:ext uri="{BB962C8B-B14F-4D97-AF65-F5344CB8AC3E}">
        <p14:creationId xmlns:p14="http://schemas.microsoft.com/office/powerpoint/2010/main" val="24041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0" y="-2"/>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NGUYÊN NHÂN ĐUỐI NƯỚC</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0" y="1035425"/>
            <a:ext cx="9088244" cy="882586"/>
          </a:xfrm>
        </p:spPr>
        <p:txBody>
          <a:bodyPr>
            <a:noAutofit/>
          </a:bodyPr>
          <a:lstStyle/>
          <a:p>
            <a:pPr>
              <a:lnSpc>
                <a:spcPct val="150000"/>
              </a:lnSpc>
              <a:buFontTx/>
              <a:buChar char="-"/>
            </a:pPr>
            <a:r>
              <a:rPr lang="vi-VN" sz="3400" b="1" dirty="0">
                <a:solidFill>
                  <a:srgbClr val="0070C0"/>
                </a:solidFill>
                <a:latin typeface="Times New Roman" panose="02020603050405020304" pitchFamily="18" charset="0"/>
                <a:cs typeface="Times New Roman" panose="02020603050405020304" pitchFamily="18" charset="0"/>
              </a:rPr>
              <a:t>Môi trường nước xung quanh tiềm ẩn nguy cơ </a:t>
            </a:r>
            <a:endParaRPr lang="vi-VN" sz="3400" b="1" dirty="0" smtClean="0">
              <a:solidFill>
                <a:srgbClr val="0070C0"/>
              </a:solidFill>
              <a:latin typeface="Times New Roman" panose="02020603050405020304" pitchFamily="18" charset="0"/>
              <a:cs typeface="Times New Roman" panose="02020603050405020304" pitchFamily="18" charset="0"/>
            </a:endParaRPr>
          </a:p>
          <a:p>
            <a:pPr marL="0" indent="0" algn="just">
              <a:lnSpc>
                <a:spcPct val="150000"/>
              </a:lnSpc>
              <a:buNone/>
            </a:pPr>
            <a:r>
              <a:rPr lang="vi-VN" sz="3400" b="1" dirty="0">
                <a:solidFill>
                  <a:srgbClr val="0070C0"/>
                </a:solidFill>
                <a:latin typeface="Times New Roman" panose="02020603050405020304" pitchFamily="18" charset="0"/>
                <a:cs typeface="Times New Roman" panose="02020603050405020304" pitchFamily="18" charset="0"/>
              </a:rPr>
              <a:t/>
            </a:r>
            <a:br>
              <a:rPr lang="vi-VN" sz="3400" b="1" dirty="0">
                <a:solidFill>
                  <a:srgbClr val="0070C0"/>
                </a:solidFill>
                <a:latin typeface="Times New Roman" panose="02020603050405020304" pitchFamily="18" charset="0"/>
                <a:cs typeface="Times New Roman" panose="02020603050405020304" pitchFamily="18" charset="0"/>
              </a:rPr>
            </a:br>
            <a:r>
              <a:rPr lang="vi-VN" sz="3400" b="1" dirty="0">
                <a:solidFill>
                  <a:srgbClr val="0070C0"/>
                </a:solidFill>
                <a:latin typeface="Times New Roman" panose="02020603050405020304" pitchFamily="18" charset="0"/>
                <a:cs typeface="Times New Roman" panose="02020603050405020304" pitchFamily="18" charset="0"/>
              </a:rPr>
              <a:t/>
            </a:r>
            <a:br>
              <a:rPr lang="vi-VN" sz="3400" b="1" dirty="0">
                <a:solidFill>
                  <a:srgbClr val="0070C0"/>
                </a:solidFill>
                <a:latin typeface="Times New Roman" panose="02020603050405020304" pitchFamily="18" charset="0"/>
                <a:cs typeface="Times New Roman" panose="02020603050405020304" pitchFamily="18" charset="0"/>
              </a:rPr>
            </a:br>
            <a:r>
              <a:rPr lang="vi-VN" sz="3400" b="1" dirty="0" smtClean="0">
                <a:solidFill>
                  <a:srgbClr val="0070C0"/>
                </a:solidFill>
                <a:latin typeface="Times New Roman" panose="02020603050405020304" pitchFamily="18" charset="0"/>
                <a:cs typeface="Times New Roman" panose="02020603050405020304" pitchFamily="18" charset="0"/>
              </a:rPr>
              <a:t/>
            </a:r>
            <a:br>
              <a:rPr lang="vi-VN" sz="3400" b="1" dirty="0" smtClean="0">
                <a:solidFill>
                  <a:srgbClr val="0070C0"/>
                </a:solidFill>
                <a:latin typeface="Times New Roman" panose="02020603050405020304" pitchFamily="18" charset="0"/>
                <a:cs typeface="Times New Roman" panose="02020603050405020304" pitchFamily="18" charset="0"/>
              </a:rPr>
            </a:br>
            <a:r>
              <a:rPr lang="en-US" sz="3400" b="1" dirty="0" smtClean="0">
                <a:solidFill>
                  <a:srgbClr val="0070C0"/>
                </a:solidFill>
                <a:latin typeface="Times New Roman" panose="02020603050405020304" pitchFamily="18" charset="0"/>
                <a:cs typeface="Times New Roman" panose="02020603050405020304" pitchFamily="18" charset="0"/>
              </a:rPr>
              <a:t> </a:t>
            </a:r>
            <a:br>
              <a:rPr lang="en-US" sz="3400" b="1" dirty="0" smtClean="0">
                <a:solidFill>
                  <a:srgbClr val="0070C0"/>
                </a:solidFill>
                <a:latin typeface="Times New Roman" panose="02020603050405020304" pitchFamily="18" charset="0"/>
                <a:cs typeface="Times New Roman" panose="02020603050405020304" pitchFamily="18" charset="0"/>
              </a:rPr>
            </a:br>
            <a:endParaRPr lang="en-US" sz="3400" b="1" dirty="0">
              <a:solidFill>
                <a:srgbClr val="0070C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5" y="1918011"/>
            <a:ext cx="6075746" cy="365759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796" y="1748791"/>
            <a:ext cx="5670204" cy="5109210"/>
          </a:xfrm>
          <a:prstGeom prst="rect">
            <a:avLst/>
          </a:prstGeom>
        </p:spPr>
      </p:pic>
    </p:spTree>
    <p:extLst>
      <p:ext uri="{BB962C8B-B14F-4D97-AF65-F5344CB8AC3E}">
        <p14:creationId xmlns:p14="http://schemas.microsoft.com/office/powerpoint/2010/main" val="414212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0" y="-2"/>
            <a:ext cx="12200960" cy="1033368"/>
          </a:xfrm>
          <a:solidFill>
            <a:srgbClr val="FF0000"/>
          </a:solidFill>
        </p:spPr>
        <p:txBody>
          <a:bodyPr>
            <a:normAutofit/>
          </a:bodyPr>
          <a:lstStyle/>
          <a:p>
            <a:pPr lvl="0" algn="ctr"/>
            <a:r>
              <a:rPr lang="vi-VN" sz="3600" b="1" dirty="0" smtClean="0">
                <a:solidFill>
                  <a:schemeClr val="bg1"/>
                </a:solidFill>
                <a:latin typeface="Times New Roman" panose="02020603050405020304" pitchFamily="18" charset="0"/>
                <a:cs typeface="Times New Roman" panose="02020603050405020304" pitchFamily="18" charset="0"/>
              </a:rPr>
              <a:t>NGUYÊN NHÂN ĐUỐI NƯỚC</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0" y="1035425"/>
            <a:ext cx="9088244" cy="882586"/>
          </a:xfrm>
        </p:spPr>
        <p:txBody>
          <a:bodyPr>
            <a:noAutofit/>
          </a:bodyPr>
          <a:lstStyle/>
          <a:p>
            <a:pPr>
              <a:lnSpc>
                <a:spcPct val="150000"/>
              </a:lnSpc>
              <a:buFontTx/>
              <a:buChar char="-"/>
            </a:pPr>
            <a:r>
              <a:rPr lang="vi-VN" sz="3400" b="1" dirty="0" smtClean="0">
                <a:solidFill>
                  <a:srgbClr val="0070C0"/>
                </a:solidFill>
                <a:latin typeface="Times New Roman" panose="02020603050405020304" pitchFamily="18" charset="0"/>
                <a:cs typeface="Times New Roman" panose="02020603050405020304" pitchFamily="18" charset="0"/>
              </a:rPr>
              <a:t>Thiên tai bão, lũ lụt, mưa lớn,.... </a:t>
            </a:r>
          </a:p>
          <a:p>
            <a:pPr marL="0" indent="0" algn="just">
              <a:lnSpc>
                <a:spcPct val="150000"/>
              </a:lnSpc>
              <a:buNone/>
            </a:pPr>
            <a:r>
              <a:rPr lang="vi-VN" sz="3400" b="1" dirty="0">
                <a:solidFill>
                  <a:srgbClr val="0070C0"/>
                </a:solidFill>
                <a:latin typeface="Times New Roman" panose="02020603050405020304" pitchFamily="18" charset="0"/>
                <a:cs typeface="Times New Roman" panose="02020603050405020304" pitchFamily="18" charset="0"/>
              </a:rPr>
              <a:t/>
            </a:r>
            <a:br>
              <a:rPr lang="vi-VN" sz="3400" b="1" dirty="0">
                <a:solidFill>
                  <a:srgbClr val="0070C0"/>
                </a:solidFill>
                <a:latin typeface="Times New Roman" panose="02020603050405020304" pitchFamily="18" charset="0"/>
                <a:cs typeface="Times New Roman" panose="02020603050405020304" pitchFamily="18" charset="0"/>
              </a:rPr>
            </a:br>
            <a:r>
              <a:rPr lang="vi-VN" sz="3400" b="1" dirty="0">
                <a:solidFill>
                  <a:srgbClr val="0070C0"/>
                </a:solidFill>
                <a:latin typeface="Times New Roman" panose="02020603050405020304" pitchFamily="18" charset="0"/>
                <a:cs typeface="Times New Roman" panose="02020603050405020304" pitchFamily="18" charset="0"/>
              </a:rPr>
              <a:t/>
            </a:r>
            <a:br>
              <a:rPr lang="vi-VN" sz="3400" b="1" dirty="0">
                <a:solidFill>
                  <a:srgbClr val="0070C0"/>
                </a:solidFill>
                <a:latin typeface="Times New Roman" panose="02020603050405020304" pitchFamily="18" charset="0"/>
                <a:cs typeface="Times New Roman" panose="02020603050405020304" pitchFamily="18" charset="0"/>
              </a:rPr>
            </a:br>
            <a:r>
              <a:rPr lang="vi-VN" sz="3400" b="1" dirty="0" smtClean="0">
                <a:solidFill>
                  <a:srgbClr val="0070C0"/>
                </a:solidFill>
                <a:latin typeface="Times New Roman" panose="02020603050405020304" pitchFamily="18" charset="0"/>
                <a:cs typeface="Times New Roman" panose="02020603050405020304" pitchFamily="18" charset="0"/>
              </a:rPr>
              <a:t/>
            </a:r>
            <a:br>
              <a:rPr lang="vi-VN" sz="3400" b="1" dirty="0" smtClean="0">
                <a:solidFill>
                  <a:srgbClr val="0070C0"/>
                </a:solidFill>
                <a:latin typeface="Times New Roman" panose="02020603050405020304" pitchFamily="18" charset="0"/>
                <a:cs typeface="Times New Roman" panose="02020603050405020304" pitchFamily="18" charset="0"/>
              </a:rPr>
            </a:br>
            <a:r>
              <a:rPr lang="en-US" sz="3400" b="1" dirty="0" smtClean="0">
                <a:solidFill>
                  <a:srgbClr val="0070C0"/>
                </a:solidFill>
                <a:latin typeface="Times New Roman" panose="02020603050405020304" pitchFamily="18" charset="0"/>
                <a:cs typeface="Times New Roman" panose="02020603050405020304" pitchFamily="18" charset="0"/>
              </a:rPr>
              <a:t> </a:t>
            </a:r>
            <a:br>
              <a:rPr lang="en-US" sz="3400" b="1" dirty="0" smtClean="0">
                <a:solidFill>
                  <a:srgbClr val="0070C0"/>
                </a:solidFill>
                <a:latin typeface="Times New Roman" panose="02020603050405020304" pitchFamily="18" charset="0"/>
                <a:cs typeface="Times New Roman" panose="02020603050405020304" pitchFamily="18" charset="0"/>
              </a:rPr>
            </a:br>
            <a:endParaRPr lang="en-US" sz="3400" b="1" dirty="0">
              <a:solidFill>
                <a:srgbClr val="0070C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380567" cy="10354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4417"/>
            <a:ext cx="6159190" cy="422674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170" y="1033365"/>
            <a:ext cx="5843830" cy="5467796"/>
          </a:xfrm>
          <a:prstGeom prst="rect">
            <a:avLst/>
          </a:prstGeom>
        </p:spPr>
      </p:pic>
    </p:spTree>
    <p:extLst>
      <p:ext uri="{BB962C8B-B14F-4D97-AF65-F5344CB8AC3E}">
        <p14:creationId xmlns:p14="http://schemas.microsoft.com/office/powerpoint/2010/main" val="289775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680</TotalTime>
  <Words>807</Words>
  <Application>Microsoft Office PowerPoint</Application>
  <PresentationFormat>Widescreen</PresentationFormat>
  <Paragraphs>111</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Times New Roman</vt:lpstr>
      <vt:lpstr>Wingdings</vt:lpstr>
      <vt:lpstr>Office Theme</vt:lpstr>
      <vt:lpstr>PowerPoint Presentation</vt:lpstr>
      <vt:lpstr>NỘI DUNG CHÍNH</vt:lpstr>
      <vt:lpstr>PowerPoint Presentation</vt:lpstr>
      <vt:lpstr>ĐỊNH NGHĨA ĐUỐI NƯỚC</vt:lpstr>
      <vt:lpstr>NGUYÊN NHÂN ĐUỐI NƯỚC</vt:lpstr>
      <vt:lpstr>NGUYÊN NHÂN ĐUỐI NƯỚC</vt:lpstr>
      <vt:lpstr>NGUYÊN NHÂN ĐUỐI NƯỚC</vt:lpstr>
      <vt:lpstr>NGUYÊN NHÂN ĐUỐI NƯỚC</vt:lpstr>
      <vt:lpstr>NGUYÊN NHÂN ĐUỐI NƯỚC</vt:lpstr>
      <vt:lpstr>XỬ TRÍ CẤP CỨU BAN ĐẦU</vt:lpstr>
      <vt:lpstr>XỬ TRÍ CẤP CỨU BAN ĐẦU</vt:lpstr>
      <vt:lpstr>XỬ TRÍ CẤP CỨU BAN ĐẦU</vt:lpstr>
      <vt:lpstr>XỬ TRÍ CẤP CỨU BAN ĐẦU</vt:lpstr>
      <vt:lpstr>XỬ TRÍ CẤP CỨU BAN ĐẦU</vt:lpstr>
      <vt:lpstr>XỬ TRÍ CẤP CỨU BAN ĐẦU</vt:lpstr>
      <vt:lpstr>XỬ TRÍ CẤP CỨU BAN ĐẦU</vt:lpstr>
      <vt:lpstr>XỬ TRÍ CẤP CỨU BAN ĐẦU</vt:lpstr>
      <vt:lpstr>XỬ TRÍ CẤP CỨU BAN ĐẦU</vt:lpstr>
      <vt:lpstr>XỬ TRÍ CẤP CỨU BAN ĐẦU</vt:lpstr>
      <vt:lpstr>XỬ TRÍ CẤP CỨU BAN ĐẦU</vt:lpstr>
      <vt:lpstr>XỬ TRÍ CẤP CỨU BAN ĐẦU</vt:lpstr>
      <vt:lpstr>XỬ TRÍ CẤP CỨU BAN ĐẦU</vt:lpstr>
      <vt:lpstr>XỬ TRÍ CẤP CỨU BAN ĐẦU</vt:lpstr>
      <vt:lpstr>XỬ TRÍ CẤP CỨU BAN ĐẦU</vt:lpstr>
      <vt:lpstr>XỬ TRÍ CẤP CỨU BAN ĐẦU</vt:lpstr>
      <vt:lpstr>MỘT SỐ LƯU Ý</vt:lpstr>
      <vt:lpstr>MỘT SỐ LƯU Ý</vt:lpstr>
      <vt:lpstr>MỘT SỐ LƯU Ý</vt:lpstr>
      <vt:lpstr>MỘT SỐ LƯU Ý</vt:lpstr>
      <vt:lpstr>PHÒNG NGỪA ĐUỐI NƯỚC</vt:lpstr>
      <vt:lpstr>PHÒNG NGỪA ĐUỐI NƯỚC</vt:lpstr>
      <vt:lpstr>PHÒNG NGỪA ĐUỐI NƯỚC</vt:lpstr>
      <vt:lpstr>PHÒNG NGỪA ĐUỐI NƯỚC</vt:lpstr>
      <vt:lpstr>PHÒNG NGỪA ĐUỐI NƯỚC</vt:lpstr>
      <vt:lpstr>PHÒNG NGỪA ĐUỐI NƯỚC</vt:lpstr>
      <vt:lpstr>Tài liệu tham khảo</vt:lpstr>
      <vt:lpstr>Xin cảm ơn đã chú ý lắng nghe !</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BMT</cp:lastModifiedBy>
  <cp:revision>136</cp:revision>
  <cp:lastPrinted>2025-05-05T02:59:17Z</cp:lastPrinted>
  <dcterms:created xsi:type="dcterms:W3CDTF">2021-01-06T12:53:20Z</dcterms:created>
  <dcterms:modified xsi:type="dcterms:W3CDTF">2025-05-05T03:00:28Z</dcterms:modified>
</cp:coreProperties>
</file>